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43" r:id="rId1"/>
  </p:sldMasterIdLst>
  <p:notesMasterIdLst>
    <p:notesMasterId r:id="rId43"/>
  </p:notesMasterIdLst>
  <p:handoutMasterIdLst>
    <p:handoutMasterId r:id="rId44"/>
  </p:handoutMasterIdLst>
  <p:sldIdLst>
    <p:sldId id="261" r:id="rId2"/>
    <p:sldId id="262" r:id="rId3"/>
    <p:sldId id="263" r:id="rId4"/>
    <p:sldId id="269" r:id="rId5"/>
    <p:sldId id="270" r:id="rId6"/>
    <p:sldId id="266" r:id="rId7"/>
    <p:sldId id="277" r:id="rId8"/>
    <p:sldId id="279" r:id="rId9"/>
    <p:sldId id="267" r:id="rId10"/>
    <p:sldId id="268" r:id="rId11"/>
    <p:sldId id="295" r:id="rId12"/>
    <p:sldId id="257" r:id="rId13"/>
    <p:sldId id="271" r:id="rId14"/>
    <p:sldId id="273" r:id="rId15"/>
    <p:sldId id="274" r:id="rId16"/>
    <p:sldId id="305" r:id="rId17"/>
    <p:sldId id="278" r:id="rId18"/>
    <p:sldId id="276" r:id="rId19"/>
    <p:sldId id="281" r:id="rId20"/>
    <p:sldId id="282" r:id="rId21"/>
    <p:sldId id="280" r:id="rId22"/>
    <p:sldId id="283" r:id="rId23"/>
    <p:sldId id="284" r:id="rId24"/>
    <p:sldId id="285" r:id="rId25"/>
    <p:sldId id="286" r:id="rId26"/>
    <p:sldId id="287" r:id="rId27"/>
    <p:sldId id="290" r:id="rId28"/>
    <p:sldId id="291" r:id="rId29"/>
    <p:sldId id="288" r:id="rId30"/>
    <p:sldId id="293" r:id="rId31"/>
    <p:sldId id="292" r:id="rId32"/>
    <p:sldId id="294" r:id="rId33"/>
    <p:sldId id="296" r:id="rId34"/>
    <p:sldId id="297" r:id="rId35"/>
    <p:sldId id="299" r:id="rId36"/>
    <p:sldId id="300" r:id="rId37"/>
    <p:sldId id="302" r:id="rId38"/>
    <p:sldId id="303" r:id="rId39"/>
    <p:sldId id="301" r:id="rId40"/>
    <p:sldId id="304" r:id="rId41"/>
    <p:sldId id="307" r:id="rId42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46D78"/>
    <a:srgbClr val="A9B2BD"/>
    <a:srgbClr val="F6F7FA"/>
    <a:srgbClr val="AD92ED"/>
    <a:srgbClr val="4FC1E9"/>
    <a:srgbClr val="C4C7CE"/>
    <a:srgbClr val="CDD0DA"/>
    <a:srgbClr val="FA8150"/>
    <a:srgbClr val="E37553"/>
    <a:srgbClr val="E065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85" autoAdjust="0"/>
    <p:restoredTop sz="94674" autoAdjust="0"/>
  </p:normalViewPr>
  <p:slideViewPr>
    <p:cSldViewPr>
      <p:cViewPr>
        <p:scale>
          <a:sx n="95" d="100"/>
          <a:sy n="95" d="100"/>
        </p:scale>
        <p:origin x="829" y="155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notesViewPr>
    <p:cSldViewPr>
      <p:cViewPr varScale="1">
        <p:scale>
          <a:sx n="93" d="100"/>
          <a:sy n="93" d="100"/>
        </p:scale>
        <p:origin x="-4128" y="-1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svg"/><Relationship Id="rId1" Type="http://schemas.openxmlformats.org/officeDocument/2006/relationships/image" Target="../media/image37.png"/><Relationship Id="rId4" Type="http://schemas.openxmlformats.org/officeDocument/2006/relationships/image" Target="../media/image40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image" Target="../media/image57.svg"/><Relationship Id="rId1" Type="http://schemas.openxmlformats.org/officeDocument/2006/relationships/image" Target="../media/image56.png"/><Relationship Id="rId6" Type="http://schemas.openxmlformats.org/officeDocument/2006/relationships/image" Target="../media/image61.svg"/><Relationship Id="rId5" Type="http://schemas.openxmlformats.org/officeDocument/2006/relationships/image" Target="../media/image60.png"/><Relationship Id="rId4" Type="http://schemas.openxmlformats.org/officeDocument/2006/relationships/image" Target="../media/image59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svg"/><Relationship Id="rId1" Type="http://schemas.openxmlformats.org/officeDocument/2006/relationships/image" Target="../media/image37.png"/><Relationship Id="rId4" Type="http://schemas.openxmlformats.org/officeDocument/2006/relationships/image" Target="../media/image40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image" Target="../media/image57.svg"/><Relationship Id="rId1" Type="http://schemas.openxmlformats.org/officeDocument/2006/relationships/image" Target="../media/image56.png"/><Relationship Id="rId6" Type="http://schemas.openxmlformats.org/officeDocument/2006/relationships/image" Target="../media/image61.svg"/><Relationship Id="rId5" Type="http://schemas.openxmlformats.org/officeDocument/2006/relationships/image" Target="../media/image60.png"/><Relationship Id="rId4" Type="http://schemas.openxmlformats.org/officeDocument/2006/relationships/image" Target="../media/image5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82C303F-4352-44DD-9FA0-713EDF672A29}" type="doc">
      <dgm:prSet loTypeId="urn:microsoft.com/office/officeart/2018/2/layout/IconCircle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80A53E7-B826-4D83-9CEF-5B9B4FD3A9B7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CA" sz="1600" b="1" i="0" dirty="0"/>
            <a:t>What problem am I going to solve? </a:t>
          </a:r>
          <a:endParaRPr lang="en-US" sz="1600" dirty="0"/>
        </a:p>
      </dgm:t>
    </dgm:pt>
    <dgm:pt modelId="{8A42CEA8-A5FB-47F4-BD5D-B199C00FB376}" type="parTrans" cxnId="{23636CC8-CA2B-4EBC-93A7-D7810E1250E5}">
      <dgm:prSet/>
      <dgm:spPr/>
      <dgm:t>
        <a:bodyPr/>
        <a:lstStyle/>
        <a:p>
          <a:endParaRPr lang="en-US"/>
        </a:p>
      </dgm:t>
    </dgm:pt>
    <dgm:pt modelId="{39965E96-12E9-492C-AD69-FAA82643F68D}" type="sibTrans" cxnId="{23636CC8-CA2B-4EBC-93A7-D7810E1250E5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7C4638FC-8739-4319-96CC-2B181D14A1F7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CA" sz="1400" i="0" dirty="0">
              <a:solidFill>
                <a:schemeClr val="tx1"/>
              </a:solidFill>
            </a:rPr>
            <a:t>The problem I aim to solve is to accurately predict whether individuals are obese based on a range of categorical variables. </a:t>
          </a:r>
          <a:endParaRPr lang="en-US" sz="1400" dirty="0">
            <a:solidFill>
              <a:schemeClr val="tx1"/>
            </a:solidFill>
          </a:endParaRPr>
        </a:p>
      </dgm:t>
    </dgm:pt>
    <dgm:pt modelId="{A15CAB89-B976-4343-85DB-B5630A19F886}" type="parTrans" cxnId="{3F1E46C1-BE09-4C80-96DA-517CD9B7472A}">
      <dgm:prSet/>
      <dgm:spPr/>
      <dgm:t>
        <a:bodyPr/>
        <a:lstStyle/>
        <a:p>
          <a:endParaRPr lang="en-US"/>
        </a:p>
      </dgm:t>
    </dgm:pt>
    <dgm:pt modelId="{F15220E1-9D86-495D-A53A-99A93AB4EB8F}" type="sibTrans" cxnId="{3F1E46C1-BE09-4C80-96DA-517CD9B7472A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CC7FC361-D3EB-459C-A3F6-6FAF38AE8A2A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CA" sz="1400" i="0" dirty="0"/>
            <a:t>Obesity is a significant public health concern linked to numerous diseases such as diabetes. Early detection can help to prevent these diseases and improve public health.</a:t>
          </a:r>
          <a:endParaRPr lang="en-US" sz="1400" dirty="0"/>
        </a:p>
      </dgm:t>
    </dgm:pt>
    <dgm:pt modelId="{ED496674-77F6-40A6-8F11-1141F7D7681D}" type="parTrans" cxnId="{FD2186CB-C3A8-48E5-9317-0065235DFD5B}">
      <dgm:prSet/>
      <dgm:spPr/>
      <dgm:t>
        <a:bodyPr/>
        <a:lstStyle/>
        <a:p>
          <a:endParaRPr lang="en-US"/>
        </a:p>
      </dgm:t>
    </dgm:pt>
    <dgm:pt modelId="{CD0CBF73-D2FD-42E4-A64C-8D2027B726BB}" type="sibTrans" cxnId="{FD2186CB-C3A8-48E5-9317-0065235DFD5B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0B418DC3-7C3F-4096-A999-0B2AB4659980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CA" sz="1600" dirty="0"/>
            <a:t>By identifying patterns and relationships within this data, ML models can predict obesity in individuals. </a:t>
          </a:r>
          <a:endParaRPr lang="en-US" sz="1600" dirty="0"/>
        </a:p>
      </dgm:t>
    </dgm:pt>
    <dgm:pt modelId="{8E331E8D-66D4-4FB1-AD45-FC6B6F0585BB}" type="parTrans" cxnId="{75246339-DB68-4611-BA18-C1C7662C798A}">
      <dgm:prSet/>
      <dgm:spPr/>
      <dgm:t>
        <a:bodyPr/>
        <a:lstStyle/>
        <a:p>
          <a:endParaRPr lang="en-US"/>
        </a:p>
      </dgm:t>
    </dgm:pt>
    <dgm:pt modelId="{F3353645-1143-4864-8B80-1D498E7850B7}" type="sibTrans" cxnId="{75246339-DB68-4611-BA18-C1C7662C798A}">
      <dgm:prSet/>
      <dgm:spPr/>
      <dgm:t>
        <a:bodyPr/>
        <a:lstStyle/>
        <a:p>
          <a:endParaRPr lang="en-US"/>
        </a:p>
      </dgm:t>
    </dgm:pt>
    <dgm:pt modelId="{391AC5D2-C23F-4181-AB53-E207D61186CF}" type="pres">
      <dgm:prSet presAssocID="{182C303F-4352-44DD-9FA0-713EDF672A29}" presName="root" presStyleCnt="0">
        <dgm:presLayoutVars>
          <dgm:dir/>
          <dgm:resizeHandles val="exact"/>
        </dgm:presLayoutVars>
      </dgm:prSet>
      <dgm:spPr/>
    </dgm:pt>
    <dgm:pt modelId="{78D69623-F716-44DC-95E8-734E1A174DB5}" type="pres">
      <dgm:prSet presAssocID="{182C303F-4352-44DD-9FA0-713EDF672A29}" presName="container" presStyleCnt="0">
        <dgm:presLayoutVars>
          <dgm:dir/>
          <dgm:resizeHandles val="exact"/>
        </dgm:presLayoutVars>
      </dgm:prSet>
      <dgm:spPr/>
    </dgm:pt>
    <dgm:pt modelId="{4A41E0EC-03DC-420B-B922-E6C44457C07A}" type="pres">
      <dgm:prSet presAssocID="{880A53E7-B826-4D83-9CEF-5B9B4FD3A9B7}" presName="compNode" presStyleCnt="0"/>
      <dgm:spPr/>
    </dgm:pt>
    <dgm:pt modelId="{DBF893D1-6B58-4BF0-BA27-75252142D208}" type="pres">
      <dgm:prSet presAssocID="{880A53E7-B826-4D83-9CEF-5B9B4FD3A9B7}" presName="iconBgRect" presStyleLbl="bgShp" presStyleIdx="0" presStyleCnt="4"/>
      <dgm:spPr/>
    </dgm:pt>
    <dgm:pt modelId="{F2F79B15-2A48-4337-AAA9-5A59D8961AD2}" type="pres">
      <dgm:prSet presAssocID="{880A53E7-B826-4D83-9CEF-5B9B4FD3A9B7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D3261F58-1CA3-4609-9478-7C20E92870C1}" type="pres">
      <dgm:prSet presAssocID="{880A53E7-B826-4D83-9CEF-5B9B4FD3A9B7}" presName="spaceRect" presStyleCnt="0"/>
      <dgm:spPr/>
    </dgm:pt>
    <dgm:pt modelId="{A4B5DE3E-7BC1-4871-B882-6FBDE36BF281}" type="pres">
      <dgm:prSet presAssocID="{880A53E7-B826-4D83-9CEF-5B9B4FD3A9B7}" presName="textRect" presStyleLbl="revTx" presStyleIdx="0" presStyleCnt="4">
        <dgm:presLayoutVars>
          <dgm:chMax val="1"/>
          <dgm:chPref val="1"/>
        </dgm:presLayoutVars>
      </dgm:prSet>
      <dgm:spPr/>
    </dgm:pt>
    <dgm:pt modelId="{EFFFC043-1E3D-46BD-B7BB-03A6E96D3990}" type="pres">
      <dgm:prSet presAssocID="{39965E96-12E9-492C-AD69-FAA82643F68D}" presName="sibTrans" presStyleLbl="sibTrans2D1" presStyleIdx="0" presStyleCnt="0"/>
      <dgm:spPr/>
    </dgm:pt>
    <dgm:pt modelId="{8A693D94-8299-444C-9AF6-553FE413386E}" type="pres">
      <dgm:prSet presAssocID="{7C4638FC-8739-4319-96CC-2B181D14A1F7}" presName="compNode" presStyleCnt="0"/>
      <dgm:spPr/>
    </dgm:pt>
    <dgm:pt modelId="{3CF87F81-BFFB-4823-8555-D78EC26D016D}" type="pres">
      <dgm:prSet presAssocID="{7C4638FC-8739-4319-96CC-2B181D14A1F7}" presName="iconBgRect" presStyleLbl="bgShp" presStyleIdx="1" presStyleCnt="4"/>
      <dgm:spPr/>
    </dgm:pt>
    <dgm:pt modelId="{0631E7C6-97C8-402E-8F1D-CC0281860F78}" type="pres">
      <dgm:prSet presAssocID="{7C4638FC-8739-4319-96CC-2B181D14A1F7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5784004A-45C0-457E-9B0A-36518FEA2199}" type="pres">
      <dgm:prSet presAssocID="{7C4638FC-8739-4319-96CC-2B181D14A1F7}" presName="spaceRect" presStyleCnt="0"/>
      <dgm:spPr/>
    </dgm:pt>
    <dgm:pt modelId="{D2B121CB-7391-4851-A9CB-5C8174067827}" type="pres">
      <dgm:prSet presAssocID="{7C4638FC-8739-4319-96CC-2B181D14A1F7}" presName="textRect" presStyleLbl="revTx" presStyleIdx="1" presStyleCnt="4">
        <dgm:presLayoutVars>
          <dgm:chMax val="1"/>
          <dgm:chPref val="1"/>
        </dgm:presLayoutVars>
      </dgm:prSet>
      <dgm:spPr/>
    </dgm:pt>
    <dgm:pt modelId="{B7E3A0B4-10BB-4D21-A1BC-A5B6A8A4442A}" type="pres">
      <dgm:prSet presAssocID="{F15220E1-9D86-495D-A53A-99A93AB4EB8F}" presName="sibTrans" presStyleLbl="sibTrans2D1" presStyleIdx="0" presStyleCnt="0"/>
      <dgm:spPr/>
    </dgm:pt>
    <dgm:pt modelId="{07B3899B-9264-414B-BEDD-AA69ED1C2C9D}" type="pres">
      <dgm:prSet presAssocID="{CC7FC361-D3EB-459C-A3F6-6FAF38AE8A2A}" presName="compNode" presStyleCnt="0"/>
      <dgm:spPr/>
    </dgm:pt>
    <dgm:pt modelId="{3571D6C8-6A6D-43A9-8384-81913DE28A9E}" type="pres">
      <dgm:prSet presAssocID="{CC7FC361-D3EB-459C-A3F6-6FAF38AE8A2A}" presName="iconBgRect" presStyleLbl="bgShp" presStyleIdx="2" presStyleCnt="4"/>
      <dgm:spPr/>
    </dgm:pt>
    <dgm:pt modelId="{0F16D2C0-E841-42AB-B838-55FF632B1A05}" type="pres">
      <dgm:prSet presAssocID="{CC7FC361-D3EB-459C-A3F6-6FAF38AE8A2A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art Organ"/>
        </a:ext>
      </dgm:extLst>
    </dgm:pt>
    <dgm:pt modelId="{F637B73A-B60F-4D0F-A0A2-BD9F01D6D9F0}" type="pres">
      <dgm:prSet presAssocID="{CC7FC361-D3EB-459C-A3F6-6FAF38AE8A2A}" presName="spaceRect" presStyleCnt="0"/>
      <dgm:spPr/>
    </dgm:pt>
    <dgm:pt modelId="{CD546F7F-C5CA-401B-96D8-A65FFE47C421}" type="pres">
      <dgm:prSet presAssocID="{CC7FC361-D3EB-459C-A3F6-6FAF38AE8A2A}" presName="textRect" presStyleLbl="revTx" presStyleIdx="2" presStyleCnt="4">
        <dgm:presLayoutVars>
          <dgm:chMax val="1"/>
          <dgm:chPref val="1"/>
        </dgm:presLayoutVars>
      </dgm:prSet>
      <dgm:spPr/>
    </dgm:pt>
    <dgm:pt modelId="{42F048C4-33C3-4D3E-AF82-A45D1C315078}" type="pres">
      <dgm:prSet presAssocID="{CD0CBF73-D2FD-42E4-A64C-8D2027B726BB}" presName="sibTrans" presStyleLbl="sibTrans2D1" presStyleIdx="0" presStyleCnt="0"/>
      <dgm:spPr/>
    </dgm:pt>
    <dgm:pt modelId="{C0B0F811-1846-4552-8B03-A551196D6654}" type="pres">
      <dgm:prSet presAssocID="{0B418DC3-7C3F-4096-A999-0B2AB4659980}" presName="compNode" presStyleCnt="0"/>
      <dgm:spPr/>
    </dgm:pt>
    <dgm:pt modelId="{31FF20A1-F0C7-4618-BD3D-75A791D72781}" type="pres">
      <dgm:prSet presAssocID="{0B418DC3-7C3F-4096-A999-0B2AB4659980}" presName="iconBgRect" presStyleLbl="bgShp" presStyleIdx="3" presStyleCnt="4"/>
      <dgm:spPr/>
    </dgm:pt>
    <dgm:pt modelId="{A482A312-780A-4F0A-B5C9-FD62A30E986A}" type="pres">
      <dgm:prSet presAssocID="{0B418DC3-7C3F-4096-A999-0B2AB4659980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6C512CD9-1A17-4221-A8AD-8CE5E3468D84}" type="pres">
      <dgm:prSet presAssocID="{0B418DC3-7C3F-4096-A999-0B2AB4659980}" presName="spaceRect" presStyleCnt="0"/>
      <dgm:spPr/>
    </dgm:pt>
    <dgm:pt modelId="{BF61ED9A-957B-422A-BDBD-9A1326207325}" type="pres">
      <dgm:prSet presAssocID="{0B418DC3-7C3F-4096-A999-0B2AB4659980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EE4F2A04-8543-4461-BC0D-2F45C1E91660}" type="presOf" srcId="{39965E96-12E9-492C-AD69-FAA82643F68D}" destId="{EFFFC043-1E3D-46BD-B7BB-03A6E96D3990}" srcOrd="0" destOrd="0" presId="urn:microsoft.com/office/officeart/2018/2/layout/IconCircleList"/>
    <dgm:cxn modelId="{55D9C91D-5797-4A70-B77F-47E79C950A2C}" type="presOf" srcId="{7C4638FC-8739-4319-96CC-2B181D14A1F7}" destId="{D2B121CB-7391-4851-A9CB-5C8174067827}" srcOrd="0" destOrd="0" presId="urn:microsoft.com/office/officeart/2018/2/layout/IconCircleList"/>
    <dgm:cxn modelId="{55B72528-99E0-4F48-B84F-8B63CCAAECD4}" type="presOf" srcId="{880A53E7-B826-4D83-9CEF-5B9B4FD3A9B7}" destId="{A4B5DE3E-7BC1-4871-B882-6FBDE36BF281}" srcOrd="0" destOrd="0" presId="urn:microsoft.com/office/officeart/2018/2/layout/IconCircleList"/>
    <dgm:cxn modelId="{75246339-DB68-4611-BA18-C1C7662C798A}" srcId="{182C303F-4352-44DD-9FA0-713EDF672A29}" destId="{0B418DC3-7C3F-4096-A999-0B2AB4659980}" srcOrd="3" destOrd="0" parTransId="{8E331E8D-66D4-4FB1-AD45-FC6B6F0585BB}" sibTransId="{F3353645-1143-4864-8B80-1D498E7850B7}"/>
    <dgm:cxn modelId="{1A25B254-83FB-44DB-A03D-F732AA679CDC}" type="presOf" srcId="{F15220E1-9D86-495D-A53A-99A93AB4EB8F}" destId="{B7E3A0B4-10BB-4D21-A1BC-A5B6A8A4442A}" srcOrd="0" destOrd="0" presId="urn:microsoft.com/office/officeart/2018/2/layout/IconCircleList"/>
    <dgm:cxn modelId="{70905F84-FABC-4AE4-BB44-D7DB247ABC40}" type="presOf" srcId="{CC7FC361-D3EB-459C-A3F6-6FAF38AE8A2A}" destId="{CD546F7F-C5CA-401B-96D8-A65FFE47C421}" srcOrd="0" destOrd="0" presId="urn:microsoft.com/office/officeart/2018/2/layout/IconCircleList"/>
    <dgm:cxn modelId="{E2774C9D-42E8-40F9-8FCF-03987291A54B}" type="presOf" srcId="{0B418DC3-7C3F-4096-A999-0B2AB4659980}" destId="{BF61ED9A-957B-422A-BDBD-9A1326207325}" srcOrd="0" destOrd="0" presId="urn:microsoft.com/office/officeart/2018/2/layout/IconCircleList"/>
    <dgm:cxn modelId="{FD14ADA9-E302-48C8-825E-7CCD2CE3786E}" type="presOf" srcId="{182C303F-4352-44DD-9FA0-713EDF672A29}" destId="{391AC5D2-C23F-4181-AB53-E207D61186CF}" srcOrd="0" destOrd="0" presId="urn:microsoft.com/office/officeart/2018/2/layout/IconCircleList"/>
    <dgm:cxn modelId="{C65BE8B4-6810-48EC-95A0-B93B0A0541B3}" type="presOf" srcId="{CD0CBF73-D2FD-42E4-A64C-8D2027B726BB}" destId="{42F048C4-33C3-4D3E-AF82-A45D1C315078}" srcOrd="0" destOrd="0" presId="urn:microsoft.com/office/officeart/2018/2/layout/IconCircleList"/>
    <dgm:cxn modelId="{3F1E46C1-BE09-4C80-96DA-517CD9B7472A}" srcId="{182C303F-4352-44DD-9FA0-713EDF672A29}" destId="{7C4638FC-8739-4319-96CC-2B181D14A1F7}" srcOrd="1" destOrd="0" parTransId="{A15CAB89-B976-4343-85DB-B5630A19F886}" sibTransId="{F15220E1-9D86-495D-A53A-99A93AB4EB8F}"/>
    <dgm:cxn modelId="{23636CC8-CA2B-4EBC-93A7-D7810E1250E5}" srcId="{182C303F-4352-44DD-9FA0-713EDF672A29}" destId="{880A53E7-B826-4D83-9CEF-5B9B4FD3A9B7}" srcOrd="0" destOrd="0" parTransId="{8A42CEA8-A5FB-47F4-BD5D-B199C00FB376}" sibTransId="{39965E96-12E9-492C-AD69-FAA82643F68D}"/>
    <dgm:cxn modelId="{FD2186CB-C3A8-48E5-9317-0065235DFD5B}" srcId="{182C303F-4352-44DD-9FA0-713EDF672A29}" destId="{CC7FC361-D3EB-459C-A3F6-6FAF38AE8A2A}" srcOrd="2" destOrd="0" parTransId="{ED496674-77F6-40A6-8F11-1141F7D7681D}" sibTransId="{CD0CBF73-D2FD-42E4-A64C-8D2027B726BB}"/>
    <dgm:cxn modelId="{F06398B3-9EDF-4FD1-BB68-B98A32E4BC9A}" type="presParOf" srcId="{391AC5D2-C23F-4181-AB53-E207D61186CF}" destId="{78D69623-F716-44DC-95E8-734E1A174DB5}" srcOrd="0" destOrd="0" presId="urn:microsoft.com/office/officeart/2018/2/layout/IconCircleList"/>
    <dgm:cxn modelId="{A2394F51-3DD1-4B58-AEFD-EA8723869F40}" type="presParOf" srcId="{78D69623-F716-44DC-95E8-734E1A174DB5}" destId="{4A41E0EC-03DC-420B-B922-E6C44457C07A}" srcOrd="0" destOrd="0" presId="urn:microsoft.com/office/officeart/2018/2/layout/IconCircleList"/>
    <dgm:cxn modelId="{223730EF-532F-416D-8555-871A04496CFD}" type="presParOf" srcId="{4A41E0EC-03DC-420B-B922-E6C44457C07A}" destId="{DBF893D1-6B58-4BF0-BA27-75252142D208}" srcOrd="0" destOrd="0" presId="urn:microsoft.com/office/officeart/2018/2/layout/IconCircleList"/>
    <dgm:cxn modelId="{6C9489BD-1A1F-4BFA-8FC7-8967BA5F7B59}" type="presParOf" srcId="{4A41E0EC-03DC-420B-B922-E6C44457C07A}" destId="{F2F79B15-2A48-4337-AAA9-5A59D8961AD2}" srcOrd="1" destOrd="0" presId="urn:microsoft.com/office/officeart/2018/2/layout/IconCircleList"/>
    <dgm:cxn modelId="{12C56966-F556-435B-8CC2-0880478DDE56}" type="presParOf" srcId="{4A41E0EC-03DC-420B-B922-E6C44457C07A}" destId="{D3261F58-1CA3-4609-9478-7C20E92870C1}" srcOrd="2" destOrd="0" presId="urn:microsoft.com/office/officeart/2018/2/layout/IconCircleList"/>
    <dgm:cxn modelId="{AD5B9FAC-2D6E-49AC-8147-00A1D9BD182D}" type="presParOf" srcId="{4A41E0EC-03DC-420B-B922-E6C44457C07A}" destId="{A4B5DE3E-7BC1-4871-B882-6FBDE36BF281}" srcOrd="3" destOrd="0" presId="urn:microsoft.com/office/officeart/2018/2/layout/IconCircleList"/>
    <dgm:cxn modelId="{9548ADF5-3E18-4EE9-8205-97FA898CDA84}" type="presParOf" srcId="{78D69623-F716-44DC-95E8-734E1A174DB5}" destId="{EFFFC043-1E3D-46BD-B7BB-03A6E96D3990}" srcOrd="1" destOrd="0" presId="urn:microsoft.com/office/officeart/2018/2/layout/IconCircleList"/>
    <dgm:cxn modelId="{AD3029EA-4EB5-4C66-9ED3-DC93ABE7F549}" type="presParOf" srcId="{78D69623-F716-44DC-95E8-734E1A174DB5}" destId="{8A693D94-8299-444C-9AF6-553FE413386E}" srcOrd="2" destOrd="0" presId="urn:microsoft.com/office/officeart/2018/2/layout/IconCircleList"/>
    <dgm:cxn modelId="{3BF4C507-7815-4B9C-82C4-15A67416F232}" type="presParOf" srcId="{8A693D94-8299-444C-9AF6-553FE413386E}" destId="{3CF87F81-BFFB-4823-8555-D78EC26D016D}" srcOrd="0" destOrd="0" presId="urn:microsoft.com/office/officeart/2018/2/layout/IconCircleList"/>
    <dgm:cxn modelId="{6FB59F9C-7401-4B7E-A2F2-A4E55F4D82F7}" type="presParOf" srcId="{8A693D94-8299-444C-9AF6-553FE413386E}" destId="{0631E7C6-97C8-402E-8F1D-CC0281860F78}" srcOrd="1" destOrd="0" presId="urn:microsoft.com/office/officeart/2018/2/layout/IconCircleList"/>
    <dgm:cxn modelId="{433B5534-0DCD-4255-8FB1-9719E08DC6EF}" type="presParOf" srcId="{8A693D94-8299-444C-9AF6-553FE413386E}" destId="{5784004A-45C0-457E-9B0A-36518FEA2199}" srcOrd="2" destOrd="0" presId="urn:microsoft.com/office/officeart/2018/2/layout/IconCircleList"/>
    <dgm:cxn modelId="{445842AB-7987-4817-A6A1-A2D72544B596}" type="presParOf" srcId="{8A693D94-8299-444C-9AF6-553FE413386E}" destId="{D2B121CB-7391-4851-A9CB-5C8174067827}" srcOrd="3" destOrd="0" presId="urn:microsoft.com/office/officeart/2018/2/layout/IconCircleList"/>
    <dgm:cxn modelId="{685F0B7F-447B-42EB-B6AF-1CA2FC431E5E}" type="presParOf" srcId="{78D69623-F716-44DC-95E8-734E1A174DB5}" destId="{B7E3A0B4-10BB-4D21-A1BC-A5B6A8A4442A}" srcOrd="3" destOrd="0" presId="urn:microsoft.com/office/officeart/2018/2/layout/IconCircleList"/>
    <dgm:cxn modelId="{74DFA4DF-AC65-4271-A519-B98B8A833972}" type="presParOf" srcId="{78D69623-F716-44DC-95E8-734E1A174DB5}" destId="{07B3899B-9264-414B-BEDD-AA69ED1C2C9D}" srcOrd="4" destOrd="0" presId="urn:microsoft.com/office/officeart/2018/2/layout/IconCircleList"/>
    <dgm:cxn modelId="{A509D222-3EA5-4A1F-B29A-F20DB6BEC06F}" type="presParOf" srcId="{07B3899B-9264-414B-BEDD-AA69ED1C2C9D}" destId="{3571D6C8-6A6D-43A9-8384-81913DE28A9E}" srcOrd="0" destOrd="0" presId="urn:microsoft.com/office/officeart/2018/2/layout/IconCircleList"/>
    <dgm:cxn modelId="{4B0346BB-8280-4416-BB98-B7B940B0061D}" type="presParOf" srcId="{07B3899B-9264-414B-BEDD-AA69ED1C2C9D}" destId="{0F16D2C0-E841-42AB-B838-55FF632B1A05}" srcOrd="1" destOrd="0" presId="urn:microsoft.com/office/officeart/2018/2/layout/IconCircleList"/>
    <dgm:cxn modelId="{A239A8C9-5103-4637-9D0D-864CC87271FE}" type="presParOf" srcId="{07B3899B-9264-414B-BEDD-AA69ED1C2C9D}" destId="{F637B73A-B60F-4D0F-A0A2-BD9F01D6D9F0}" srcOrd="2" destOrd="0" presId="urn:microsoft.com/office/officeart/2018/2/layout/IconCircleList"/>
    <dgm:cxn modelId="{DEB35F6E-A0CA-48E9-A20C-A1812FDEA5FA}" type="presParOf" srcId="{07B3899B-9264-414B-BEDD-AA69ED1C2C9D}" destId="{CD546F7F-C5CA-401B-96D8-A65FFE47C421}" srcOrd="3" destOrd="0" presId="urn:microsoft.com/office/officeart/2018/2/layout/IconCircleList"/>
    <dgm:cxn modelId="{93F7D921-505A-4163-B8DE-9A6186BF8404}" type="presParOf" srcId="{78D69623-F716-44DC-95E8-734E1A174DB5}" destId="{42F048C4-33C3-4D3E-AF82-A45D1C315078}" srcOrd="5" destOrd="0" presId="urn:microsoft.com/office/officeart/2018/2/layout/IconCircleList"/>
    <dgm:cxn modelId="{56662F10-113D-4C3A-8AC6-EA0D9BC82928}" type="presParOf" srcId="{78D69623-F716-44DC-95E8-734E1A174DB5}" destId="{C0B0F811-1846-4552-8B03-A551196D6654}" srcOrd="6" destOrd="0" presId="urn:microsoft.com/office/officeart/2018/2/layout/IconCircleList"/>
    <dgm:cxn modelId="{EA5EFB60-E802-4B7F-BE1C-0DC0B8FE0057}" type="presParOf" srcId="{C0B0F811-1846-4552-8B03-A551196D6654}" destId="{31FF20A1-F0C7-4618-BD3D-75A791D72781}" srcOrd="0" destOrd="0" presId="urn:microsoft.com/office/officeart/2018/2/layout/IconCircleList"/>
    <dgm:cxn modelId="{52D232C5-A599-41D9-A055-9AEB4121B3E6}" type="presParOf" srcId="{C0B0F811-1846-4552-8B03-A551196D6654}" destId="{A482A312-780A-4F0A-B5C9-FD62A30E986A}" srcOrd="1" destOrd="0" presId="urn:microsoft.com/office/officeart/2018/2/layout/IconCircleList"/>
    <dgm:cxn modelId="{CD5047BE-7995-4E1D-B2CE-CBC559F2106E}" type="presParOf" srcId="{C0B0F811-1846-4552-8B03-A551196D6654}" destId="{6C512CD9-1A17-4221-A8AD-8CE5E3468D84}" srcOrd="2" destOrd="0" presId="urn:microsoft.com/office/officeart/2018/2/layout/IconCircleList"/>
    <dgm:cxn modelId="{65EBF34A-D3D7-478D-BF75-0BAA75F71B92}" type="presParOf" srcId="{C0B0F811-1846-4552-8B03-A551196D6654}" destId="{BF61ED9A-957B-422A-BDBD-9A1326207325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5D8BEF2-A40F-42D2-BCD2-DACB2B5F2422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2" csCatId="colorful" phldr="1"/>
      <dgm:spPr/>
      <dgm:t>
        <a:bodyPr/>
        <a:lstStyle/>
        <a:p>
          <a:endParaRPr lang="en-US"/>
        </a:p>
      </dgm:t>
    </dgm:pt>
    <dgm:pt modelId="{EA749D51-C98A-427B-A481-8A33A4EE75ED}">
      <dgm:prSet/>
      <dgm:spPr/>
      <dgm:t>
        <a:bodyPr/>
        <a:lstStyle/>
        <a:p>
          <a:r>
            <a:rPr lang="es-ES"/>
            <a:t>All metrics got worse</a:t>
          </a:r>
          <a:endParaRPr lang="en-US"/>
        </a:p>
      </dgm:t>
    </dgm:pt>
    <dgm:pt modelId="{E0ABD71E-4BD4-4F5E-A0C1-F23A7A9A72C7}" type="parTrans" cxnId="{061845F6-902C-4658-B830-A8C4089E4C10}">
      <dgm:prSet/>
      <dgm:spPr/>
      <dgm:t>
        <a:bodyPr/>
        <a:lstStyle/>
        <a:p>
          <a:endParaRPr lang="en-US"/>
        </a:p>
      </dgm:t>
    </dgm:pt>
    <dgm:pt modelId="{B8F52C4C-8FF9-47F7-B76A-977AA8672132}" type="sibTrans" cxnId="{061845F6-902C-4658-B830-A8C4089E4C10}">
      <dgm:prSet/>
      <dgm:spPr/>
      <dgm:t>
        <a:bodyPr/>
        <a:lstStyle/>
        <a:p>
          <a:endParaRPr lang="en-US"/>
        </a:p>
      </dgm:t>
    </dgm:pt>
    <dgm:pt modelId="{92FED9EC-BC00-455C-9913-F6B428E4CE0C}">
      <dgm:prSet/>
      <dgm:spPr/>
      <dgm:t>
        <a:bodyPr/>
        <a:lstStyle/>
        <a:p>
          <a:r>
            <a:rPr lang="es-ES" dirty="0" err="1"/>
            <a:t>Accuracy</a:t>
          </a:r>
          <a:r>
            <a:rPr lang="es-ES" dirty="0"/>
            <a:t> and F1 </a:t>
          </a:r>
          <a:r>
            <a:rPr lang="es-ES" dirty="0" err="1"/>
            <a:t>decreased</a:t>
          </a:r>
          <a:r>
            <a:rPr lang="es-ES" dirty="0"/>
            <a:t> </a:t>
          </a:r>
          <a:r>
            <a:rPr lang="es-ES" dirty="0" err="1"/>
            <a:t>along</a:t>
          </a:r>
          <a:r>
            <a:rPr lang="es-ES" dirty="0"/>
            <a:t> with </a:t>
          </a:r>
          <a:r>
            <a:rPr lang="es-ES" dirty="0" err="1"/>
            <a:t>the</a:t>
          </a:r>
          <a:r>
            <a:rPr lang="es-ES" dirty="0"/>
            <a:t> ROC-AUC score. </a:t>
          </a:r>
          <a:endParaRPr lang="en-US" dirty="0"/>
        </a:p>
      </dgm:t>
    </dgm:pt>
    <dgm:pt modelId="{31A0B6CC-DE60-4A98-9169-BC504A96A927}" type="parTrans" cxnId="{A5F5FC4E-2921-4664-8BD6-DA9FE40A9833}">
      <dgm:prSet/>
      <dgm:spPr/>
      <dgm:t>
        <a:bodyPr/>
        <a:lstStyle/>
        <a:p>
          <a:endParaRPr lang="en-US"/>
        </a:p>
      </dgm:t>
    </dgm:pt>
    <dgm:pt modelId="{9652DECE-D03B-4D45-B800-01A33D6C011B}" type="sibTrans" cxnId="{A5F5FC4E-2921-4664-8BD6-DA9FE40A9833}">
      <dgm:prSet/>
      <dgm:spPr/>
      <dgm:t>
        <a:bodyPr/>
        <a:lstStyle/>
        <a:p>
          <a:endParaRPr lang="en-US"/>
        </a:p>
      </dgm:t>
    </dgm:pt>
    <dgm:pt modelId="{C253F4E6-98B6-46F1-9A1C-D7ABD0F7946E}" type="pres">
      <dgm:prSet presAssocID="{35D8BEF2-A40F-42D2-BCD2-DACB2B5F2422}" presName="root" presStyleCnt="0">
        <dgm:presLayoutVars>
          <dgm:dir/>
          <dgm:resizeHandles val="exact"/>
        </dgm:presLayoutVars>
      </dgm:prSet>
      <dgm:spPr/>
    </dgm:pt>
    <dgm:pt modelId="{837E7E66-16D0-4B7D-A41F-53447677C78C}" type="pres">
      <dgm:prSet presAssocID="{EA749D51-C98A-427B-A481-8A33A4EE75ED}" presName="compNode" presStyleCnt="0"/>
      <dgm:spPr/>
    </dgm:pt>
    <dgm:pt modelId="{736DCF9D-FBEA-4FE1-BA37-0790516CFB32}" type="pres">
      <dgm:prSet presAssocID="{EA749D51-C98A-427B-A481-8A33A4EE75ED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ad Face with No Fill"/>
        </a:ext>
      </dgm:extLst>
    </dgm:pt>
    <dgm:pt modelId="{167519F9-88A5-4640-8F76-B555959DD469}" type="pres">
      <dgm:prSet presAssocID="{EA749D51-C98A-427B-A481-8A33A4EE75ED}" presName="spaceRect" presStyleCnt="0"/>
      <dgm:spPr/>
    </dgm:pt>
    <dgm:pt modelId="{0C2E2D9F-CC14-418C-877A-0A4BCD9258B4}" type="pres">
      <dgm:prSet presAssocID="{EA749D51-C98A-427B-A481-8A33A4EE75ED}" presName="textRect" presStyleLbl="revTx" presStyleIdx="0" presStyleCnt="2">
        <dgm:presLayoutVars>
          <dgm:chMax val="1"/>
          <dgm:chPref val="1"/>
        </dgm:presLayoutVars>
      </dgm:prSet>
      <dgm:spPr/>
    </dgm:pt>
    <dgm:pt modelId="{F4C9C7DB-B11D-4A9E-A5AB-B9399687CE22}" type="pres">
      <dgm:prSet presAssocID="{B8F52C4C-8FF9-47F7-B76A-977AA8672132}" presName="sibTrans" presStyleCnt="0"/>
      <dgm:spPr/>
    </dgm:pt>
    <dgm:pt modelId="{AF50B247-A23E-4D97-8AA6-9F04E717B17F}" type="pres">
      <dgm:prSet presAssocID="{92FED9EC-BC00-455C-9913-F6B428E4CE0C}" presName="compNode" presStyleCnt="0"/>
      <dgm:spPr/>
    </dgm:pt>
    <dgm:pt modelId="{92A5093F-9D98-49B4-9DA1-AE3A213A5105}" type="pres">
      <dgm:prSet presAssocID="{92FED9EC-BC00-455C-9913-F6B428E4CE0C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B80426F3-86D4-4470-8E11-6009163DA4B6}" type="pres">
      <dgm:prSet presAssocID="{92FED9EC-BC00-455C-9913-F6B428E4CE0C}" presName="spaceRect" presStyleCnt="0"/>
      <dgm:spPr/>
    </dgm:pt>
    <dgm:pt modelId="{DC04BEA8-3E9B-469C-8D08-3C1CD4883CEC}" type="pres">
      <dgm:prSet presAssocID="{92FED9EC-BC00-455C-9913-F6B428E4CE0C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57B40F07-AEDD-4AE0-917E-E5900632D674}" type="presOf" srcId="{92FED9EC-BC00-455C-9913-F6B428E4CE0C}" destId="{DC04BEA8-3E9B-469C-8D08-3C1CD4883CEC}" srcOrd="0" destOrd="0" presId="urn:microsoft.com/office/officeart/2018/2/layout/IconLabelList"/>
    <dgm:cxn modelId="{A5F5FC4E-2921-4664-8BD6-DA9FE40A9833}" srcId="{35D8BEF2-A40F-42D2-BCD2-DACB2B5F2422}" destId="{92FED9EC-BC00-455C-9913-F6B428E4CE0C}" srcOrd="1" destOrd="0" parTransId="{31A0B6CC-DE60-4A98-9169-BC504A96A927}" sibTransId="{9652DECE-D03B-4D45-B800-01A33D6C011B}"/>
    <dgm:cxn modelId="{094983E5-F83F-4520-A3D7-8AEDB9833A0E}" type="presOf" srcId="{35D8BEF2-A40F-42D2-BCD2-DACB2B5F2422}" destId="{C253F4E6-98B6-46F1-9A1C-D7ABD0F7946E}" srcOrd="0" destOrd="0" presId="urn:microsoft.com/office/officeart/2018/2/layout/IconLabelList"/>
    <dgm:cxn modelId="{061845F6-902C-4658-B830-A8C4089E4C10}" srcId="{35D8BEF2-A40F-42D2-BCD2-DACB2B5F2422}" destId="{EA749D51-C98A-427B-A481-8A33A4EE75ED}" srcOrd="0" destOrd="0" parTransId="{E0ABD71E-4BD4-4F5E-A0C1-F23A7A9A72C7}" sibTransId="{B8F52C4C-8FF9-47F7-B76A-977AA8672132}"/>
    <dgm:cxn modelId="{A6C2A9FA-C8E6-4375-B6BA-DCE795B357B5}" type="presOf" srcId="{EA749D51-C98A-427B-A481-8A33A4EE75ED}" destId="{0C2E2D9F-CC14-418C-877A-0A4BCD9258B4}" srcOrd="0" destOrd="0" presId="urn:microsoft.com/office/officeart/2018/2/layout/IconLabelList"/>
    <dgm:cxn modelId="{3F5CDAD0-99EE-46DF-A49B-A4889BF68867}" type="presParOf" srcId="{C253F4E6-98B6-46F1-9A1C-D7ABD0F7946E}" destId="{837E7E66-16D0-4B7D-A41F-53447677C78C}" srcOrd="0" destOrd="0" presId="urn:microsoft.com/office/officeart/2018/2/layout/IconLabelList"/>
    <dgm:cxn modelId="{20406420-605B-4E7F-B04C-3791E3FA9693}" type="presParOf" srcId="{837E7E66-16D0-4B7D-A41F-53447677C78C}" destId="{736DCF9D-FBEA-4FE1-BA37-0790516CFB32}" srcOrd="0" destOrd="0" presId="urn:microsoft.com/office/officeart/2018/2/layout/IconLabelList"/>
    <dgm:cxn modelId="{518A7E4B-5D70-49E2-BC81-4F644A359272}" type="presParOf" srcId="{837E7E66-16D0-4B7D-A41F-53447677C78C}" destId="{167519F9-88A5-4640-8F76-B555959DD469}" srcOrd="1" destOrd="0" presId="urn:microsoft.com/office/officeart/2018/2/layout/IconLabelList"/>
    <dgm:cxn modelId="{1438649F-72E1-4CF7-8A27-848AC7AF2AFE}" type="presParOf" srcId="{837E7E66-16D0-4B7D-A41F-53447677C78C}" destId="{0C2E2D9F-CC14-418C-877A-0A4BCD9258B4}" srcOrd="2" destOrd="0" presId="urn:microsoft.com/office/officeart/2018/2/layout/IconLabelList"/>
    <dgm:cxn modelId="{8E1E5C69-A34B-44CD-BAB6-2E7CF3482EED}" type="presParOf" srcId="{C253F4E6-98B6-46F1-9A1C-D7ABD0F7946E}" destId="{F4C9C7DB-B11D-4A9E-A5AB-B9399687CE22}" srcOrd="1" destOrd="0" presId="urn:microsoft.com/office/officeart/2018/2/layout/IconLabelList"/>
    <dgm:cxn modelId="{6E81F329-57AD-417D-A543-F3ED9B661A37}" type="presParOf" srcId="{C253F4E6-98B6-46F1-9A1C-D7ABD0F7946E}" destId="{AF50B247-A23E-4D97-8AA6-9F04E717B17F}" srcOrd="2" destOrd="0" presId="urn:microsoft.com/office/officeart/2018/2/layout/IconLabelList"/>
    <dgm:cxn modelId="{9CA26E6B-FD19-4612-BC2A-29B44E2EA18D}" type="presParOf" srcId="{AF50B247-A23E-4D97-8AA6-9F04E717B17F}" destId="{92A5093F-9D98-49B4-9DA1-AE3A213A5105}" srcOrd="0" destOrd="0" presId="urn:microsoft.com/office/officeart/2018/2/layout/IconLabelList"/>
    <dgm:cxn modelId="{5D95F489-4DE5-440F-92C6-E92D70DB1E5E}" type="presParOf" srcId="{AF50B247-A23E-4D97-8AA6-9F04E717B17F}" destId="{B80426F3-86D4-4470-8E11-6009163DA4B6}" srcOrd="1" destOrd="0" presId="urn:microsoft.com/office/officeart/2018/2/layout/IconLabelList"/>
    <dgm:cxn modelId="{0E43B637-90CB-41C1-8DD1-EEC0080DDCC8}" type="presParOf" srcId="{AF50B247-A23E-4D97-8AA6-9F04E717B17F}" destId="{DC04BEA8-3E9B-469C-8D08-3C1CD4883CEC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DBB476A-6408-4CC8-BC49-5942AFF09840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FDE8C174-02C4-42B2-9FA3-D0A936574AEB}">
      <dgm:prSet/>
      <dgm:spPr/>
      <dgm:t>
        <a:bodyPr/>
        <a:lstStyle/>
        <a:p>
          <a:r>
            <a:rPr lang="es-ES" b="1" dirty="0" err="1"/>
            <a:t>Best</a:t>
          </a:r>
          <a:r>
            <a:rPr lang="es-ES" b="1" dirty="0"/>
            <a:t> </a:t>
          </a:r>
          <a:r>
            <a:rPr lang="es-ES" b="1" dirty="0" err="1"/>
            <a:t>Accuracy</a:t>
          </a:r>
          <a:r>
            <a:rPr lang="es-ES" b="1" dirty="0"/>
            <a:t>: </a:t>
          </a:r>
          <a:r>
            <a:rPr lang="es-ES" b="0" dirty="0"/>
            <a:t>SVM: RBF </a:t>
          </a:r>
          <a:r>
            <a:rPr lang="es-ES" b="0" dirty="0" err="1"/>
            <a:t>Kernel</a:t>
          </a:r>
          <a:r>
            <a:rPr lang="es-ES" b="0" dirty="0"/>
            <a:t> with </a:t>
          </a:r>
          <a:r>
            <a:rPr lang="es-ES" b="0" dirty="0" err="1"/>
            <a:t>RandomizedSearchCV</a:t>
          </a:r>
          <a:endParaRPr lang="en-US" b="0" dirty="0"/>
        </a:p>
      </dgm:t>
    </dgm:pt>
    <dgm:pt modelId="{5B746EB2-7732-4D66-826E-9CB0C140F48C}" type="parTrans" cxnId="{F04D689C-4A0B-4C61-BA7E-D2E3BABB57BF}">
      <dgm:prSet/>
      <dgm:spPr/>
      <dgm:t>
        <a:bodyPr/>
        <a:lstStyle/>
        <a:p>
          <a:endParaRPr lang="en-US"/>
        </a:p>
      </dgm:t>
    </dgm:pt>
    <dgm:pt modelId="{05731404-7C19-4487-A354-1E6B3706EE89}" type="sibTrans" cxnId="{F04D689C-4A0B-4C61-BA7E-D2E3BABB57BF}">
      <dgm:prSet/>
      <dgm:spPr/>
      <dgm:t>
        <a:bodyPr/>
        <a:lstStyle/>
        <a:p>
          <a:endParaRPr lang="en-US"/>
        </a:p>
      </dgm:t>
    </dgm:pt>
    <dgm:pt modelId="{A6533594-E108-432F-854C-65D2299C5006}">
      <dgm:prSet/>
      <dgm:spPr/>
      <dgm:t>
        <a:bodyPr/>
        <a:lstStyle/>
        <a:p>
          <a:r>
            <a:rPr lang="es-ES" b="1" dirty="0" err="1"/>
            <a:t>Best</a:t>
          </a:r>
          <a:r>
            <a:rPr lang="es-ES" b="1" dirty="0"/>
            <a:t> F1 score: </a:t>
          </a:r>
          <a:r>
            <a:rPr lang="es-ES" dirty="0"/>
            <a:t>XGBOOST with </a:t>
          </a:r>
          <a:r>
            <a:rPr lang="es-ES" dirty="0" err="1"/>
            <a:t>Hyperparemeter</a:t>
          </a:r>
          <a:r>
            <a:rPr lang="es-ES" dirty="0"/>
            <a:t> </a:t>
          </a:r>
          <a:r>
            <a:rPr lang="es-ES" dirty="0" err="1"/>
            <a:t>tuning</a:t>
          </a:r>
          <a:endParaRPr lang="en-US" dirty="0"/>
        </a:p>
      </dgm:t>
    </dgm:pt>
    <dgm:pt modelId="{26B860FE-C4D3-4415-8736-51ABDA6FD36B}" type="parTrans" cxnId="{989FC317-A49B-4A98-A1C3-519640B85315}">
      <dgm:prSet/>
      <dgm:spPr/>
      <dgm:t>
        <a:bodyPr/>
        <a:lstStyle/>
        <a:p>
          <a:endParaRPr lang="en-US"/>
        </a:p>
      </dgm:t>
    </dgm:pt>
    <dgm:pt modelId="{DEE0FC0B-7B5D-4F2F-8DE1-E1FE680A7EFE}" type="sibTrans" cxnId="{989FC317-A49B-4A98-A1C3-519640B85315}">
      <dgm:prSet/>
      <dgm:spPr/>
      <dgm:t>
        <a:bodyPr/>
        <a:lstStyle/>
        <a:p>
          <a:endParaRPr lang="en-US"/>
        </a:p>
      </dgm:t>
    </dgm:pt>
    <dgm:pt modelId="{48E16B33-F061-42CA-8B98-8341E108BA31}">
      <dgm:prSet/>
      <dgm:spPr/>
      <dgm:t>
        <a:bodyPr/>
        <a:lstStyle/>
        <a:p>
          <a:r>
            <a:rPr lang="es-ES" b="1" dirty="0" err="1"/>
            <a:t>Best</a:t>
          </a:r>
          <a:r>
            <a:rPr lang="es-ES" b="1" dirty="0"/>
            <a:t> ROC-AUC: </a:t>
          </a:r>
          <a:r>
            <a:rPr lang="es-ES" dirty="0"/>
            <a:t>XGBoost 1st </a:t>
          </a:r>
          <a:r>
            <a:rPr lang="es-ES" dirty="0" err="1"/>
            <a:t>attempt</a:t>
          </a:r>
          <a:endParaRPr lang="en-US" dirty="0"/>
        </a:p>
      </dgm:t>
    </dgm:pt>
    <dgm:pt modelId="{A9C0BB2C-62ED-41B4-B557-7E9DFACFC4D3}" type="parTrans" cxnId="{D008E94B-B932-4574-A69A-3DE16EF297E7}">
      <dgm:prSet/>
      <dgm:spPr/>
      <dgm:t>
        <a:bodyPr/>
        <a:lstStyle/>
        <a:p>
          <a:endParaRPr lang="en-US"/>
        </a:p>
      </dgm:t>
    </dgm:pt>
    <dgm:pt modelId="{851C8729-DCAE-4909-BD9E-745D7B08D548}" type="sibTrans" cxnId="{D008E94B-B932-4574-A69A-3DE16EF297E7}">
      <dgm:prSet/>
      <dgm:spPr/>
      <dgm:t>
        <a:bodyPr/>
        <a:lstStyle/>
        <a:p>
          <a:endParaRPr lang="en-US"/>
        </a:p>
      </dgm:t>
    </dgm:pt>
    <dgm:pt modelId="{03C52531-B526-4F00-A825-3A288607B1D5}">
      <dgm:prSet/>
      <dgm:spPr/>
      <dgm:t>
        <a:bodyPr/>
        <a:lstStyle/>
        <a:p>
          <a:r>
            <a:rPr lang="es-ES" b="1" dirty="0" err="1"/>
            <a:t>Best</a:t>
          </a:r>
          <a:r>
            <a:rPr lang="es-ES" b="1" dirty="0"/>
            <a:t> </a:t>
          </a:r>
          <a:r>
            <a:rPr lang="es-ES" b="1" dirty="0" err="1"/>
            <a:t>Precision-Recall</a:t>
          </a:r>
          <a:r>
            <a:rPr lang="es-ES" b="1" dirty="0"/>
            <a:t>: </a:t>
          </a:r>
          <a:r>
            <a:rPr lang="es-ES" dirty="0"/>
            <a:t>XGBoost 1st </a:t>
          </a:r>
          <a:r>
            <a:rPr lang="es-ES" dirty="0" err="1"/>
            <a:t>attempt</a:t>
          </a:r>
          <a:r>
            <a:rPr lang="es-ES" dirty="0"/>
            <a:t> </a:t>
          </a:r>
          <a:endParaRPr lang="en-US" dirty="0"/>
        </a:p>
      </dgm:t>
    </dgm:pt>
    <dgm:pt modelId="{6E5B8D06-4ACD-4FFB-BDB2-71FF7374D97C}" type="parTrans" cxnId="{3CB6FEF4-3988-474D-BF99-188AED6E12DA}">
      <dgm:prSet/>
      <dgm:spPr/>
      <dgm:t>
        <a:bodyPr/>
        <a:lstStyle/>
        <a:p>
          <a:endParaRPr lang="en-US"/>
        </a:p>
      </dgm:t>
    </dgm:pt>
    <dgm:pt modelId="{1D3DCB50-098D-4BA7-9B94-7139C4ECFE28}" type="sibTrans" cxnId="{3CB6FEF4-3988-474D-BF99-188AED6E12DA}">
      <dgm:prSet/>
      <dgm:spPr/>
      <dgm:t>
        <a:bodyPr/>
        <a:lstStyle/>
        <a:p>
          <a:endParaRPr lang="en-US"/>
        </a:p>
      </dgm:t>
    </dgm:pt>
    <dgm:pt modelId="{46B06A2D-5807-4038-9DA2-776A1AE40588}" type="pres">
      <dgm:prSet presAssocID="{5DBB476A-6408-4CC8-BC49-5942AFF09840}" presName="root" presStyleCnt="0">
        <dgm:presLayoutVars>
          <dgm:dir/>
          <dgm:resizeHandles val="exact"/>
        </dgm:presLayoutVars>
      </dgm:prSet>
      <dgm:spPr/>
    </dgm:pt>
    <dgm:pt modelId="{E2DD9D89-7EF1-4A39-9E1F-899BB5B6F186}" type="pres">
      <dgm:prSet presAssocID="{FDE8C174-02C4-42B2-9FA3-D0A936574AEB}" presName="compNode" presStyleCnt="0"/>
      <dgm:spPr/>
    </dgm:pt>
    <dgm:pt modelId="{7B395801-965D-4D0B-8458-4D69DB17F9FE}" type="pres">
      <dgm:prSet presAssocID="{FDE8C174-02C4-42B2-9FA3-D0A936574AEB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4B3C556A-3AC2-4537-9A7E-95D66469A498}" type="pres">
      <dgm:prSet presAssocID="{FDE8C174-02C4-42B2-9FA3-D0A936574AEB}" presName="spaceRect" presStyleCnt="0"/>
      <dgm:spPr/>
    </dgm:pt>
    <dgm:pt modelId="{64F6E098-16A7-4964-9E6D-3F53CD42B929}" type="pres">
      <dgm:prSet presAssocID="{FDE8C174-02C4-42B2-9FA3-D0A936574AEB}" presName="textRect" presStyleLbl="revTx" presStyleIdx="0" presStyleCnt="4">
        <dgm:presLayoutVars>
          <dgm:chMax val="1"/>
          <dgm:chPref val="1"/>
        </dgm:presLayoutVars>
      </dgm:prSet>
      <dgm:spPr/>
    </dgm:pt>
    <dgm:pt modelId="{C3AD3A46-D4F8-457F-A847-EF7744573B57}" type="pres">
      <dgm:prSet presAssocID="{05731404-7C19-4487-A354-1E6B3706EE89}" presName="sibTrans" presStyleCnt="0"/>
      <dgm:spPr/>
    </dgm:pt>
    <dgm:pt modelId="{4CC0A456-93F3-4304-9DAA-077F4260A8E5}" type="pres">
      <dgm:prSet presAssocID="{A6533594-E108-432F-854C-65D2299C5006}" presName="compNode" presStyleCnt="0"/>
      <dgm:spPr/>
    </dgm:pt>
    <dgm:pt modelId="{613C5072-6C2C-4A2F-9F63-5AAC403E4573}" type="pres">
      <dgm:prSet presAssocID="{A6533594-E108-432F-854C-65D2299C5006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C85F86F9-5990-4054-A082-74F9E9DB1A20}" type="pres">
      <dgm:prSet presAssocID="{A6533594-E108-432F-854C-65D2299C5006}" presName="spaceRect" presStyleCnt="0"/>
      <dgm:spPr/>
    </dgm:pt>
    <dgm:pt modelId="{FE075509-FC3B-45CA-8227-CC3B5430BAD0}" type="pres">
      <dgm:prSet presAssocID="{A6533594-E108-432F-854C-65D2299C5006}" presName="textRect" presStyleLbl="revTx" presStyleIdx="1" presStyleCnt="4">
        <dgm:presLayoutVars>
          <dgm:chMax val="1"/>
          <dgm:chPref val="1"/>
        </dgm:presLayoutVars>
      </dgm:prSet>
      <dgm:spPr/>
    </dgm:pt>
    <dgm:pt modelId="{5F047DEF-D073-46C5-B3EC-125BE3BDE510}" type="pres">
      <dgm:prSet presAssocID="{DEE0FC0B-7B5D-4F2F-8DE1-E1FE680A7EFE}" presName="sibTrans" presStyleCnt="0"/>
      <dgm:spPr/>
    </dgm:pt>
    <dgm:pt modelId="{50AEFD9A-C3BC-4908-B860-3C0A1DE4CDCE}" type="pres">
      <dgm:prSet presAssocID="{48E16B33-F061-42CA-8B98-8341E108BA31}" presName="compNode" presStyleCnt="0"/>
      <dgm:spPr/>
    </dgm:pt>
    <dgm:pt modelId="{DA336039-6CDD-4CD2-BA97-854BB6D191F6}" type="pres">
      <dgm:prSet presAssocID="{48E16B33-F061-42CA-8B98-8341E108BA31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ilding"/>
        </a:ext>
      </dgm:extLst>
    </dgm:pt>
    <dgm:pt modelId="{561FB8DD-C459-4C3C-9250-EBCBB294752F}" type="pres">
      <dgm:prSet presAssocID="{48E16B33-F061-42CA-8B98-8341E108BA31}" presName="spaceRect" presStyleCnt="0"/>
      <dgm:spPr/>
    </dgm:pt>
    <dgm:pt modelId="{5A168C12-AED4-445D-A948-54D6DE87B4F8}" type="pres">
      <dgm:prSet presAssocID="{48E16B33-F061-42CA-8B98-8341E108BA31}" presName="textRect" presStyleLbl="revTx" presStyleIdx="2" presStyleCnt="4">
        <dgm:presLayoutVars>
          <dgm:chMax val="1"/>
          <dgm:chPref val="1"/>
        </dgm:presLayoutVars>
      </dgm:prSet>
      <dgm:spPr/>
    </dgm:pt>
    <dgm:pt modelId="{C1A6E49F-0F48-4FA2-A621-BBC92ACCFCBB}" type="pres">
      <dgm:prSet presAssocID="{851C8729-DCAE-4909-BD9E-745D7B08D548}" presName="sibTrans" presStyleCnt="0"/>
      <dgm:spPr/>
    </dgm:pt>
    <dgm:pt modelId="{8C11058C-CF45-4434-AE35-C4FAA71801C1}" type="pres">
      <dgm:prSet presAssocID="{03C52531-B526-4F00-A825-3A288607B1D5}" presName="compNode" presStyleCnt="0"/>
      <dgm:spPr/>
    </dgm:pt>
    <dgm:pt modelId="{4AD9CA67-2D2B-42F1-9AD3-B65909D47C38}" type="pres">
      <dgm:prSet presAssocID="{03C52531-B526-4F00-A825-3A288607B1D5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rget"/>
        </a:ext>
      </dgm:extLst>
    </dgm:pt>
    <dgm:pt modelId="{20E2FCBF-BA1D-4B23-AB13-B0668A1742FC}" type="pres">
      <dgm:prSet presAssocID="{03C52531-B526-4F00-A825-3A288607B1D5}" presName="spaceRect" presStyleCnt="0"/>
      <dgm:spPr/>
    </dgm:pt>
    <dgm:pt modelId="{7C13F70A-768C-4D4F-8F47-DD4E2760C6B5}" type="pres">
      <dgm:prSet presAssocID="{03C52531-B526-4F00-A825-3A288607B1D5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989FC317-A49B-4A98-A1C3-519640B85315}" srcId="{5DBB476A-6408-4CC8-BC49-5942AFF09840}" destId="{A6533594-E108-432F-854C-65D2299C5006}" srcOrd="1" destOrd="0" parTransId="{26B860FE-C4D3-4415-8736-51ABDA6FD36B}" sibTransId="{DEE0FC0B-7B5D-4F2F-8DE1-E1FE680A7EFE}"/>
    <dgm:cxn modelId="{12057D1D-D985-4131-B2BD-6C26FEAC06DD}" type="presOf" srcId="{03C52531-B526-4F00-A825-3A288607B1D5}" destId="{7C13F70A-768C-4D4F-8F47-DD4E2760C6B5}" srcOrd="0" destOrd="0" presId="urn:microsoft.com/office/officeart/2018/2/layout/IconLabelList"/>
    <dgm:cxn modelId="{D008E94B-B932-4574-A69A-3DE16EF297E7}" srcId="{5DBB476A-6408-4CC8-BC49-5942AFF09840}" destId="{48E16B33-F061-42CA-8B98-8341E108BA31}" srcOrd="2" destOrd="0" parTransId="{A9C0BB2C-62ED-41B4-B557-7E9DFACFC4D3}" sibTransId="{851C8729-DCAE-4909-BD9E-745D7B08D548}"/>
    <dgm:cxn modelId="{3BB9C085-FA2F-4BCE-85F6-13BDCA893106}" type="presOf" srcId="{48E16B33-F061-42CA-8B98-8341E108BA31}" destId="{5A168C12-AED4-445D-A948-54D6DE87B4F8}" srcOrd="0" destOrd="0" presId="urn:microsoft.com/office/officeart/2018/2/layout/IconLabelList"/>
    <dgm:cxn modelId="{F04D689C-4A0B-4C61-BA7E-D2E3BABB57BF}" srcId="{5DBB476A-6408-4CC8-BC49-5942AFF09840}" destId="{FDE8C174-02C4-42B2-9FA3-D0A936574AEB}" srcOrd="0" destOrd="0" parTransId="{5B746EB2-7732-4D66-826E-9CB0C140F48C}" sibTransId="{05731404-7C19-4487-A354-1E6B3706EE89}"/>
    <dgm:cxn modelId="{E12967D6-65A7-4DC8-82BD-58CBC12BD15E}" type="presOf" srcId="{A6533594-E108-432F-854C-65D2299C5006}" destId="{FE075509-FC3B-45CA-8227-CC3B5430BAD0}" srcOrd="0" destOrd="0" presId="urn:microsoft.com/office/officeart/2018/2/layout/IconLabelList"/>
    <dgm:cxn modelId="{B3A519E4-AA59-402F-B1A3-45015ECD467D}" type="presOf" srcId="{FDE8C174-02C4-42B2-9FA3-D0A936574AEB}" destId="{64F6E098-16A7-4964-9E6D-3F53CD42B929}" srcOrd="0" destOrd="0" presId="urn:microsoft.com/office/officeart/2018/2/layout/IconLabelList"/>
    <dgm:cxn modelId="{3CB6FEF4-3988-474D-BF99-188AED6E12DA}" srcId="{5DBB476A-6408-4CC8-BC49-5942AFF09840}" destId="{03C52531-B526-4F00-A825-3A288607B1D5}" srcOrd="3" destOrd="0" parTransId="{6E5B8D06-4ACD-4FFB-BDB2-71FF7374D97C}" sibTransId="{1D3DCB50-098D-4BA7-9B94-7139C4ECFE28}"/>
    <dgm:cxn modelId="{ADD4A5F7-70C1-4FC6-BB7A-6D4EE18D2FE0}" type="presOf" srcId="{5DBB476A-6408-4CC8-BC49-5942AFF09840}" destId="{46B06A2D-5807-4038-9DA2-776A1AE40588}" srcOrd="0" destOrd="0" presId="urn:microsoft.com/office/officeart/2018/2/layout/IconLabelList"/>
    <dgm:cxn modelId="{287ED5F5-0EBA-4AD9-A648-8424FC518CE5}" type="presParOf" srcId="{46B06A2D-5807-4038-9DA2-776A1AE40588}" destId="{E2DD9D89-7EF1-4A39-9E1F-899BB5B6F186}" srcOrd="0" destOrd="0" presId="urn:microsoft.com/office/officeart/2018/2/layout/IconLabelList"/>
    <dgm:cxn modelId="{D9C92FA2-A882-43E8-B046-EC84C8205F62}" type="presParOf" srcId="{E2DD9D89-7EF1-4A39-9E1F-899BB5B6F186}" destId="{7B395801-965D-4D0B-8458-4D69DB17F9FE}" srcOrd="0" destOrd="0" presId="urn:microsoft.com/office/officeart/2018/2/layout/IconLabelList"/>
    <dgm:cxn modelId="{4BAE53A2-B654-40D8-A047-284EF3B70698}" type="presParOf" srcId="{E2DD9D89-7EF1-4A39-9E1F-899BB5B6F186}" destId="{4B3C556A-3AC2-4537-9A7E-95D66469A498}" srcOrd="1" destOrd="0" presId="urn:microsoft.com/office/officeart/2018/2/layout/IconLabelList"/>
    <dgm:cxn modelId="{1D4DA76B-DD15-4D88-8E88-9A7165418F43}" type="presParOf" srcId="{E2DD9D89-7EF1-4A39-9E1F-899BB5B6F186}" destId="{64F6E098-16A7-4964-9E6D-3F53CD42B929}" srcOrd="2" destOrd="0" presId="urn:microsoft.com/office/officeart/2018/2/layout/IconLabelList"/>
    <dgm:cxn modelId="{D31D94B5-2303-4D3B-895D-61DA6B2CD80E}" type="presParOf" srcId="{46B06A2D-5807-4038-9DA2-776A1AE40588}" destId="{C3AD3A46-D4F8-457F-A847-EF7744573B57}" srcOrd="1" destOrd="0" presId="urn:microsoft.com/office/officeart/2018/2/layout/IconLabelList"/>
    <dgm:cxn modelId="{88DC6A85-BBA2-4E57-8D08-062BAE1F7448}" type="presParOf" srcId="{46B06A2D-5807-4038-9DA2-776A1AE40588}" destId="{4CC0A456-93F3-4304-9DAA-077F4260A8E5}" srcOrd="2" destOrd="0" presId="urn:microsoft.com/office/officeart/2018/2/layout/IconLabelList"/>
    <dgm:cxn modelId="{CBF18A4D-14F7-49A8-92AE-08E8FD8F0D8E}" type="presParOf" srcId="{4CC0A456-93F3-4304-9DAA-077F4260A8E5}" destId="{613C5072-6C2C-4A2F-9F63-5AAC403E4573}" srcOrd="0" destOrd="0" presId="urn:microsoft.com/office/officeart/2018/2/layout/IconLabelList"/>
    <dgm:cxn modelId="{EEEAFF3C-A889-40B0-8349-5013DBC53561}" type="presParOf" srcId="{4CC0A456-93F3-4304-9DAA-077F4260A8E5}" destId="{C85F86F9-5990-4054-A082-74F9E9DB1A20}" srcOrd="1" destOrd="0" presId="urn:microsoft.com/office/officeart/2018/2/layout/IconLabelList"/>
    <dgm:cxn modelId="{CFA08546-5A36-4FE8-9A39-64426CD5B842}" type="presParOf" srcId="{4CC0A456-93F3-4304-9DAA-077F4260A8E5}" destId="{FE075509-FC3B-45CA-8227-CC3B5430BAD0}" srcOrd="2" destOrd="0" presId="urn:microsoft.com/office/officeart/2018/2/layout/IconLabelList"/>
    <dgm:cxn modelId="{D4E9B502-70B9-449D-A154-FF0B9A0AE4E8}" type="presParOf" srcId="{46B06A2D-5807-4038-9DA2-776A1AE40588}" destId="{5F047DEF-D073-46C5-B3EC-125BE3BDE510}" srcOrd="3" destOrd="0" presId="urn:microsoft.com/office/officeart/2018/2/layout/IconLabelList"/>
    <dgm:cxn modelId="{FE6FDC3C-6E7A-4902-9C1E-29276305D100}" type="presParOf" srcId="{46B06A2D-5807-4038-9DA2-776A1AE40588}" destId="{50AEFD9A-C3BC-4908-B860-3C0A1DE4CDCE}" srcOrd="4" destOrd="0" presId="urn:microsoft.com/office/officeart/2018/2/layout/IconLabelList"/>
    <dgm:cxn modelId="{180A6A4C-5906-43B7-BC98-0F34F0FF60F3}" type="presParOf" srcId="{50AEFD9A-C3BC-4908-B860-3C0A1DE4CDCE}" destId="{DA336039-6CDD-4CD2-BA97-854BB6D191F6}" srcOrd="0" destOrd="0" presId="urn:microsoft.com/office/officeart/2018/2/layout/IconLabelList"/>
    <dgm:cxn modelId="{F8D0C5D5-75A2-4B61-9189-C4B9A0055022}" type="presParOf" srcId="{50AEFD9A-C3BC-4908-B860-3C0A1DE4CDCE}" destId="{561FB8DD-C459-4C3C-9250-EBCBB294752F}" srcOrd="1" destOrd="0" presId="urn:microsoft.com/office/officeart/2018/2/layout/IconLabelList"/>
    <dgm:cxn modelId="{2CB70A25-1BA0-4CF2-A5F0-617E80587446}" type="presParOf" srcId="{50AEFD9A-C3BC-4908-B860-3C0A1DE4CDCE}" destId="{5A168C12-AED4-445D-A948-54D6DE87B4F8}" srcOrd="2" destOrd="0" presId="urn:microsoft.com/office/officeart/2018/2/layout/IconLabelList"/>
    <dgm:cxn modelId="{B36F2EF2-9E9B-4F09-B9B3-308C0523048B}" type="presParOf" srcId="{46B06A2D-5807-4038-9DA2-776A1AE40588}" destId="{C1A6E49F-0F48-4FA2-A621-BBC92ACCFCBB}" srcOrd="5" destOrd="0" presId="urn:microsoft.com/office/officeart/2018/2/layout/IconLabelList"/>
    <dgm:cxn modelId="{E8C48218-CFDD-47D9-B140-5C019C1A07AE}" type="presParOf" srcId="{46B06A2D-5807-4038-9DA2-776A1AE40588}" destId="{8C11058C-CF45-4434-AE35-C4FAA71801C1}" srcOrd="6" destOrd="0" presId="urn:microsoft.com/office/officeart/2018/2/layout/IconLabelList"/>
    <dgm:cxn modelId="{48B075C2-6F06-4C95-AF1A-9D70AA9054F5}" type="presParOf" srcId="{8C11058C-CF45-4434-AE35-C4FAA71801C1}" destId="{4AD9CA67-2D2B-42F1-9AD3-B65909D47C38}" srcOrd="0" destOrd="0" presId="urn:microsoft.com/office/officeart/2018/2/layout/IconLabelList"/>
    <dgm:cxn modelId="{F5574ED9-3368-404A-A756-6673D24E282A}" type="presParOf" srcId="{8C11058C-CF45-4434-AE35-C4FAA71801C1}" destId="{20E2FCBF-BA1D-4B23-AB13-B0668A1742FC}" srcOrd="1" destOrd="0" presId="urn:microsoft.com/office/officeart/2018/2/layout/IconLabelList"/>
    <dgm:cxn modelId="{8B7E0B77-318D-44AE-8353-337133AC7541}" type="presParOf" srcId="{8C11058C-CF45-4434-AE35-C4FAA71801C1}" destId="{7C13F70A-768C-4D4F-8F47-DD4E2760C6B5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BF893D1-6B58-4BF0-BA27-75252142D208}">
      <dsp:nvSpPr>
        <dsp:cNvPr id="0" name=""/>
        <dsp:cNvSpPr/>
      </dsp:nvSpPr>
      <dsp:spPr>
        <a:xfrm>
          <a:off x="21177" y="801497"/>
          <a:ext cx="1081151" cy="1081151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2F79B15-2A48-4337-AAA9-5A59D8961AD2}">
      <dsp:nvSpPr>
        <dsp:cNvPr id="0" name=""/>
        <dsp:cNvSpPr/>
      </dsp:nvSpPr>
      <dsp:spPr>
        <a:xfrm>
          <a:off x="248219" y="1028539"/>
          <a:ext cx="627068" cy="62706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B5DE3E-7BC1-4871-B882-6FBDE36BF281}">
      <dsp:nvSpPr>
        <dsp:cNvPr id="0" name=""/>
        <dsp:cNvSpPr/>
      </dsp:nvSpPr>
      <dsp:spPr>
        <a:xfrm>
          <a:off x="1334004" y="801497"/>
          <a:ext cx="2548429" cy="10811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600" b="1" i="0" kern="1200" dirty="0"/>
            <a:t>What problem am I going to solve? </a:t>
          </a:r>
          <a:endParaRPr lang="en-US" sz="1600" kern="1200" dirty="0"/>
        </a:p>
      </dsp:txBody>
      <dsp:txXfrm>
        <a:off x="1334004" y="801497"/>
        <a:ext cx="2548429" cy="1081151"/>
      </dsp:txXfrm>
    </dsp:sp>
    <dsp:sp modelId="{3CF87F81-BFFB-4823-8555-D78EC26D016D}">
      <dsp:nvSpPr>
        <dsp:cNvPr id="0" name=""/>
        <dsp:cNvSpPr/>
      </dsp:nvSpPr>
      <dsp:spPr>
        <a:xfrm>
          <a:off x="4326478" y="801497"/>
          <a:ext cx="1081151" cy="1081151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631E7C6-97C8-402E-8F1D-CC0281860F78}">
      <dsp:nvSpPr>
        <dsp:cNvPr id="0" name=""/>
        <dsp:cNvSpPr/>
      </dsp:nvSpPr>
      <dsp:spPr>
        <a:xfrm>
          <a:off x="4553520" y="1028539"/>
          <a:ext cx="627068" cy="62706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B121CB-7391-4851-A9CB-5C8174067827}">
      <dsp:nvSpPr>
        <dsp:cNvPr id="0" name=""/>
        <dsp:cNvSpPr/>
      </dsp:nvSpPr>
      <dsp:spPr>
        <a:xfrm>
          <a:off x="5639305" y="801497"/>
          <a:ext cx="2548429" cy="10811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400" i="0" kern="1200" dirty="0">
              <a:solidFill>
                <a:schemeClr val="tx1"/>
              </a:solidFill>
            </a:rPr>
            <a:t>The problem I aim to solve is to accurately predict whether individuals are obese based on a range of categorical variables. </a:t>
          </a:r>
          <a:endParaRPr lang="en-US" sz="1400" kern="1200" dirty="0">
            <a:solidFill>
              <a:schemeClr val="tx1"/>
            </a:solidFill>
          </a:endParaRPr>
        </a:p>
      </dsp:txBody>
      <dsp:txXfrm>
        <a:off x="5639305" y="801497"/>
        <a:ext cx="2548429" cy="1081151"/>
      </dsp:txXfrm>
    </dsp:sp>
    <dsp:sp modelId="{3571D6C8-6A6D-43A9-8384-81913DE28A9E}">
      <dsp:nvSpPr>
        <dsp:cNvPr id="0" name=""/>
        <dsp:cNvSpPr/>
      </dsp:nvSpPr>
      <dsp:spPr>
        <a:xfrm>
          <a:off x="21177" y="2653854"/>
          <a:ext cx="1081151" cy="1081151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F16D2C0-E841-42AB-B838-55FF632B1A05}">
      <dsp:nvSpPr>
        <dsp:cNvPr id="0" name=""/>
        <dsp:cNvSpPr/>
      </dsp:nvSpPr>
      <dsp:spPr>
        <a:xfrm>
          <a:off x="248219" y="2880896"/>
          <a:ext cx="627068" cy="62706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546F7F-C5CA-401B-96D8-A65FFE47C421}">
      <dsp:nvSpPr>
        <dsp:cNvPr id="0" name=""/>
        <dsp:cNvSpPr/>
      </dsp:nvSpPr>
      <dsp:spPr>
        <a:xfrm>
          <a:off x="1334004" y="2653854"/>
          <a:ext cx="2548429" cy="10811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400" i="0" kern="1200" dirty="0"/>
            <a:t>Obesity is a significant public health concern linked to numerous diseases such as diabetes. Early detection can help to prevent these diseases and improve public health.</a:t>
          </a:r>
          <a:endParaRPr lang="en-US" sz="1400" kern="1200" dirty="0"/>
        </a:p>
      </dsp:txBody>
      <dsp:txXfrm>
        <a:off x="1334004" y="2653854"/>
        <a:ext cx="2548429" cy="1081151"/>
      </dsp:txXfrm>
    </dsp:sp>
    <dsp:sp modelId="{31FF20A1-F0C7-4618-BD3D-75A791D72781}">
      <dsp:nvSpPr>
        <dsp:cNvPr id="0" name=""/>
        <dsp:cNvSpPr/>
      </dsp:nvSpPr>
      <dsp:spPr>
        <a:xfrm>
          <a:off x="4326478" y="2653854"/>
          <a:ext cx="1081151" cy="1081151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482A312-780A-4F0A-B5C9-FD62A30E986A}">
      <dsp:nvSpPr>
        <dsp:cNvPr id="0" name=""/>
        <dsp:cNvSpPr/>
      </dsp:nvSpPr>
      <dsp:spPr>
        <a:xfrm>
          <a:off x="4553520" y="2880896"/>
          <a:ext cx="627068" cy="62706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61ED9A-957B-422A-BDBD-9A1326207325}">
      <dsp:nvSpPr>
        <dsp:cNvPr id="0" name=""/>
        <dsp:cNvSpPr/>
      </dsp:nvSpPr>
      <dsp:spPr>
        <a:xfrm>
          <a:off x="5639305" y="2653854"/>
          <a:ext cx="2548429" cy="10811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600" kern="1200" dirty="0"/>
            <a:t>By identifying patterns and relationships within this data, ML models can predict obesity in individuals. </a:t>
          </a:r>
          <a:endParaRPr lang="en-US" sz="1600" kern="1200" dirty="0"/>
        </a:p>
      </dsp:txBody>
      <dsp:txXfrm>
        <a:off x="5639305" y="2653854"/>
        <a:ext cx="2548429" cy="108115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6DCF9D-FBEA-4FE1-BA37-0790516CFB32}">
      <dsp:nvSpPr>
        <dsp:cNvPr id="0" name=""/>
        <dsp:cNvSpPr/>
      </dsp:nvSpPr>
      <dsp:spPr>
        <a:xfrm>
          <a:off x="1292484" y="57597"/>
          <a:ext cx="1341562" cy="13415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2E2D9F-CC14-418C-877A-0A4BCD9258B4}">
      <dsp:nvSpPr>
        <dsp:cNvPr id="0" name=""/>
        <dsp:cNvSpPr/>
      </dsp:nvSpPr>
      <dsp:spPr>
        <a:xfrm>
          <a:off x="472640" y="1762979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700" kern="1200"/>
            <a:t>All metrics got worse</a:t>
          </a:r>
          <a:endParaRPr lang="en-US" sz="1700" kern="1200"/>
        </a:p>
      </dsp:txBody>
      <dsp:txXfrm>
        <a:off x="472640" y="1762979"/>
        <a:ext cx="2981250" cy="720000"/>
      </dsp:txXfrm>
    </dsp:sp>
    <dsp:sp modelId="{92A5093F-9D98-49B4-9DA1-AE3A213A5105}">
      <dsp:nvSpPr>
        <dsp:cNvPr id="0" name=""/>
        <dsp:cNvSpPr/>
      </dsp:nvSpPr>
      <dsp:spPr>
        <a:xfrm>
          <a:off x="4795453" y="57597"/>
          <a:ext cx="1341562" cy="13415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04BEA8-3E9B-469C-8D08-3C1CD4883CEC}">
      <dsp:nvSpPr>
        <dsp:cNvPr id="0" name=""/>
        <dsp:cNvSpPr/>
      </dsp:nvSpPr>
      <dsp:spPr>
        <a:xfrm>
          <a:off x="3975609" y="1762979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700" kern="1200" dirty="0" err="1"/>
            <a:t>Accuracy</a:t>
          </a:r>
          <a:r>
            <a:rPr lang="es-ES" sz="1700" kern="1200" dirty="0"/>
            <a:t> and F1 </a:t>
          </a:r>
          <a:r>
            <a:rPr lang="es-ES" sz="1700" kern="1200" dirty="0" err="1"/>
            <a:t>decreased</a:t>
          </a:r>
          <a:r>
            <a:rPr lang="es-ES" sz="1700" kern="1200" dirty="0"/>
            <a:t> </a:t>
          </a:r>
          <a:r>
            <a:rPr lang="es-ES" sz="1700" kern="1200" dirty="0" err="1"/>
            <a:t>along</a:t>
          </a:r>
          <a:r>
            <a:rPr lang="es-ES" sz="1700" kern="1200" dirty="0"/>
            <a:t> with </a:t>
          </a:r>
          <a:r>
            <a:rPr lang="es-ES" sz="1700" kern="1200" dirty="0" err="1"/>
            <a:t>the</a:t>
          </a:r>
          <a:r>
            <a:rPr lang="es-ES" sz="1700" kern="1200" dirty="0"/>
            <a:t> ROC-AUC score. </a:t>
          </a:r>
          <a:endParaRPr lang="en-US" sz="1700" kern="1200" dirty="0"/>
        </a:p>
      </dsp:txBody>
      <dsp:txXfrm>
        <a:off x="3975609" y="1762979"/>
        <a:ext cx="2981250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B395801-965D-4D0B-8458-4D69DB17F9FE}">
      <dsp:nvSpPr>
        <dsp:cNvPr id="0" name=""/>
        <dsp:cNvSpPr/>
      </dsp:nvSpPr>
      <dsp:spPr>
        <a:xfrm>
          <a:off x="451678" y="449341"/>
          <a:ext cx="738808" cy="73880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F6E098-16A7-4964-9E6D-3F53CD42B929}">
      <dsp:nvSpPr>
        <dsp:cNvPr id="0" name=""/>
        <dsp:cNvSpPr/>
      </dsp:nvSpPr>
      <dsp:spPr>
        <a:xfrm>
          <a:off x="184" y="1434516"/>
          <a:ext cx="1641796" cy="6567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100" b="1" kern="1200" dirty="0" err="1"/>
            <a:t>Best</a:t>
          </a:r>
          <a:r>
            <a:rPr lang="es-ES" sz="1100" b="1" kern="1200" dirty="0"/>
            <a:t> </a:t>
          </a:r>
          <a:r>
            <a:rPr lang="es-ES" sz="1100" b="1" kern="1200" dirty="0" err="1"/>
            <a:t>Accuracy</a:t>
          </a:r>
          <a:r>
            <a:rPr lang="es-ES" sz="1100" b="1" kern="1200" dirty="0"/>
            <a:t>: </a:t>
          </a:r>
          <a:r>
            <a:rPr lang="es-ES" sz="1100" b="0" kern="1200" dirty="0"/>
            <a:t>SVM: RBF </a:t>
          </a:r>
          <a:r>
            <a:rPr lang="es-ES" sz="1100" b="0" kern="1200" dirty="0" err="1"/>
            <a:t>Kernel</a:t>
          </a:r>
          <a:r>
            <a:rPr lang="es-ES" sz="1100" b="0" kern="1200" dirty="0"/>
            <a:t> with </a:t>
          </a:r>
          <a:r>
            <a:rPr lang="es-ES" sz="1100" b="0" kern="1200" dirty="0" err="1"/>
            <a:t>RandomizedSearchCV</a:t>
          </a:r>
          <a:endParaRPr lang="en-US" sz="1100" b="0" kern="1200" dirty="0"/>
        </a:p>
      </dsp:txBody>
      <dsp:txXfrm>
        <a:off x="184" y="1434516"/>
        <a:ext cx="1641796" cy="656718"/>
      </dsp:txXfrm>
    </dsp:sp>
    <dsp:sp modelId="{613C5072-6C2C-4A2F-9F63-5AAC403E4573}">
      <dsp:nvSpPr>
        <dsp:cNvPr id="0" name=""/>
        <dsp:cNvSpPr/>
      </dsp:nvSpPr>
      <dsp:spPr>
        <a:xfrm>
          <a:off x="2380790" y="449341"/>
          <a:ext cx="738808" cy="73880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075509-FC3B-45CA-8227-CC3B5430BAD0}">
      <dsp:nvSpPr>
        <dsp:cNvPr id="0" name=""/>
        <dsp:cNvSpPr/>
      </dsp:nvSpPr>
      <dsp:spPr>
        <a:xfrm>
          <a:off x="1929295" y="1434516"/>
          <a:ext cx="1641796" cy="6567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100" b="1" kern="1200" dirty="0" err="1"/>
            <a:t>Best</a:t>
          </a:r>
          <a:r>
            <a:rPr lang="es-ES" sz="1100" b="1" kern="1200" dirty="0"/>
            <a:t> F1 score: </a:t>
          </a:r>
          <a:r>
            <a:rPr lang="es-ES" sz="1100" kern="1200" dirty="0"/>
            <a:t>XGBOOST with </a:t>
          </a:r>
          <a:r>
            <a:rPr lang="es-ES" sz="1100" kern="1200" dirty="0" err="1"/>
            <a:t>Hyperparemeter</a:t>
          </a:r>
          <a:r>
            <a:rPr lang="es-ES" sz="1100" kern="1200" dirty="0"/>
            <a:t> </a:t>
          </a:r>
          <a:r>
            <a:rPr lang="es-ES" sz="1100" kern="1200" dirty="0" err="1"/>
            <a:t>tuning</a:t>
          </a:r>
          <a:endParaRPr lang="en-US" sz="1100" kern="1200" dirty="0"/>
        </a:p>
      </dsp:txBody>
      <dsp:txXfrm>
        <a:off x="1929295" y="1434516"/>
        <a:ext cx="1641796" cy="656718"/>
      </dsp:txXfrm>
    </dsp:sp>
    <dsp:sp modelId="{DA336039-6CDD-4CD2-BA97-854BB6D191F6}">
      <dsp:nvSpPr>
        <dsp:cNvPr id="0" name=""/>
        <dsp:cNvSpPr/>
      </dsp:nvSpPr>
      <dsp:spPr>
        <a:xfrm>
          <a:off x="4309901" y="449341"/>
          <a:ext cx="738808" cy="73880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A168C12-AED4-445D-A948-54D6DE87B4F8}">
      <dsp:nvSpPr>
        <dsp:cNvPr id="0" name=""/>
        <dsp:cNvSpPr/>
      </dsp:nvSpPr>
      <dsp:spPr>
        <a:xfrm>
          <a:off x="3858407" y="1434516"/>
          <a:ext cx="1641796" cy="6567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100" b="1" kern="1200" dirty="0" err="1"/>
            <a:t>Best</a:t>
          </a:r>
          <a:r>
            <a:rPr lang="es-ES" sz="1100" b="1" kern="1200" dirty="0"/>
            <a:t> ROC-AUC: </a:t>
          </a:r>
          <a:r>
            <a:rPr lang="es-ES" sz="1100" kern="1200" dirty="0"/>
            <a:t>XGBoost 1st </a:t>
          </a:r>
          <a:r>
            <a:rPr lang="es-ES" sz="1100" kern="1200" dirty="0" err="1"/>
            <a:t>attempt</a:t>
          </a:r>
          <a:endParaRPr lang="en-US" sz="1100" kern="1200" dirty="0"/>
        </a:p>
      </dsp:txBody>
      <dsp:txXfrm>
        <a:off x="3858407" y="1434516"/>
        <a:ext cx="1641796" cy="656718"/>
      </dsp:txXfrm>
    </dsp:sp>
    <dsp:sp modelId="{4AD9CA67-2D2B-42F1-9AD3-B65909D47C38}">
      <dsp:nvSpPr>
        <dsp:cNvPr id="0" name=""/>
        <dsp:cNvSpPr/>
      </dsp:nvSpPr>
      <dsp:spPr>
        <a:xfrm>
          <a:off x="6239012" y="449341"/>
          <a:ext cx="738808" cy="73880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C13F70A-768C-4D4F-8F47-DD4E2760C6B5}">
      <dsp:nvSpPr>
        <dsp:cNvPr id="0" name=""/>
        <dsp:cNvSpPr/>
      </dsp:nvSpPr>
      <dsp:spPr>
        <a:xfrm>
          <a:off x="5787518" y="1434516"/>
          <a:ext cx="1641796" cy="6567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100" b="1" kern="1200" dirty="0" err="1"/>
            <a:t>Best</a:t>
          </a:r>
          <a:r>
            <a:rPr lang="es-ES" sz="1100" b="1" kern="1200" dirty="0"/>
            <a:t> </a:t>
          </a:r>
          <a:r>
            <a:rPr lang="es-ES" sz="1100" b="1" kern="1200" dirty="0" err="1"/>
            <a:t>Precision-Recall</a:t>
          </a:r>
          <a:r>
            <a:rPr lang="es-ES" sz="1100" b="1" kern="1200" dirty="0"/>
            <a:t>: </a:t>
          </a:r>
          <a:r>
            <a:rPr lang="es-ES" sz="1100" kern="1200" dirty="0"/>
            <a:t>XGBoost 1st </a:t>
          </a:r>
          <a:r>
            <a:rPr lang="es-ES" sz="1100" kern="1200" dirty="0" err="1"/>
            <a:t>attempt</a:t>
          </a:r>
          <a:r>
            <a:rPr lang="es-ES" sz="1100" kern="1200" dirty="0"/>
            <a:t> </a:t>
          </a:r>
          <a:endParaRPr lang="en-US" sz="1100" kern="1200" dirty="0"/>
        </a:p>
      </dsp:txBody>
      <dsp:txXfrm>
        <a:off x="5787518" y="1434516"/>
        <a:ext cx="1641796" cy="65671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ECD13F-9E93-4C57-A5BD-336347054114}" type="datetimeFigureOut">
              <a:rPr lang="en-US" smtClean="0"/>
              <a:t>3/1/2024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2B5BEB-1ADB-49FA-9859-ABF84DA6C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2838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1D9606-6FF7-49AF-A412-4D6AB767DFC4}" type="datetimeFigureOut">
              <a:rPr lang="en-US" smtClean="0"/>
              <a:t>3/1/2024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4AE7AE-FCBF-419F-971E-04B351FA8E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7496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13259" y="457201"/>
            <a:ext cx="6507167" cy="2400300"/>
          </a:xfrm>
        </p:spPr>
        <p:txBody>
          <a:bodyPr anchor="b">
            <a:normAutofit/>
          </a:bodyPr>
          <a:lstStyle>
            <a:lvl1pPr algn="ctr">
              <a:defRPr sz="36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13259" y="2914650"/>
            <a:ext cx="6507167" cy="1428750"/>
          </a:xfrm>
        </p:spPr>
        <p:txBody>
          <a:bodyPr anchor="t">
            <a:normAutofit/>
          </a:bodyPr>
          <a:lstStyle>
            <a:lvl1pPr marL="0" indent="0" algn="ctr">
              <a:buNone/>
              <a:defRPr sz="1575">
                <a:solidFill>
                  <a:schemeClr val="tx1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30096-E2FA-4C53-8FFA-C198FACBBC31}" type="datetimeFigureOut">
              <a:rPr lang="en-US" smtClean="0"/>
              <a:pPr/>
              <a:t>3/1/2024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EB2CE-F8EE-47A0-A8D1-750600A2965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0187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60" y="3549649"/>
            <a:ext cx="7429500" cy="425054"/>
          </a:xfrm>
        </p:spPr>
        <p:txBody>
          <a:bodyPr anchor="b">
            <a:normAutofit/>
          </a:bodyPr>
          <a:lstStyle>
            <a:lvl1pPr algn="l">
              <a:defRPr sz="1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484709" y="699084"/>
            <a:ext cx="6169458" cy="2373732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60" y="3974702"/>
            <a:ext cx="7429500" cy="370284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30096-E2FA-4C53-8FFA-C198FACBBC31}" type="datetimeFigureOut">
              <a:rPr lang="en-US" smtClean="0"/>
              <a:pPr/>
              <a:t>3/1/2024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EB2CE-F8EE-47A0-A8D1-750600A2965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2708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60" y="457201"/>
            <a:ext cx="7429499" cy="2343149"/>
          </a:xfrm>
        </p:spPr>
        <p:txBody>
          <a:bodyPr anchor="ctr">
            <a:normAutofit/>
          </a:bodyPr>
          <a:lstStyle>
            <a:lvl1pPr algn="l">
              <a:defRPr sz="24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6058" y="3257550"/>
            <a:ext cx="7429500" cy="1085850"/>
          </a:xfrm>
        </p:spPr>
        <p:txBody>
          <a:bodyPr anchor="ctr">
            <a:normAutofit/>
          </a:bodyPr>
          <a:lstStyle>
            <a:lvl1pPr marL="0" indent="0" algn="l">
              <a:buNone/>
              <a:defRPr sz="15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30096-E2FA-4C53-8FFA-C198FACBBC31}" type="datetimeFigureOut">
              <a:rPr lang="en-US" smtClean="0"/>
              <a:pPr/>
              <a:t>3/1/2024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EB2CE-F8EE-47A0-A8D1-750600A2965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728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627459" y="590118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6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828359" y="2057400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6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60" y="457201"/>
            <a:ext cx="6972299" cy="2057399"/>
          </a:xfrm>
        </p:spPr>
        <p:txBody>
          <a:bodyPr anchor="ctr">
            <a:normAutofit/>
          </a:bodyPr>
          <a:lstStyle>
            <a:lvl1pPr algn="l">
              <a:defRPr sz="24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256109" y="2514600"/>
            <a:ext cx="6629402" cy="28575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6058" y="3257550"/>
            <a:ext cx="7429500" cy="1085850"/>
          </a:xfrm>
        </p:spPr>
        <p:txBody>
          <a:bodyPr anchor="ctr">
            <a:normAutofit/>
          </a:bodyPr>
          <a:lstStyle>
            <a:lvl1pPr marL="0" indent="0" algn="l">
              <a:buNone/>
              <a:defRPr sz="15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30096-E2FA-4C53-8FFA-C198FACBBC31}" type="datetimeFigureOut">
              <a:rPr lang="en-US" smtClean="0"/>
              <a:pPr/>
              <a:t>3/1/2024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EB2CE-F8EE-47A0-A8D1-750600A2965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0561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9" y="2481436"/>
            <a:ext cx="7429500" cy="1101600"/>
          </a:xfrm>
        </p:spPr>
        <p:txBody>
          <a:bodyPr anchor="b">
            <a:normAutofit/>
          </a:bodyPr>
          <a:lstStyle>
            <a:lvl1pPr algn="l">
              <a:defRPr sz="24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6058" y="3583036"/>
            <a:ext cx="7429501" cy="645300"/>
          </a:xfrm>
        </p:spPr>
        <p:txBody>
          <a:bodyPr anchor="t">
            <a:normAutofit/>
          </a:bodyPr>
          <a:lstStyle>
            <a:lvl1pPr marL="0" indent="0" algn="l">
              <a:buNone/>
              <a:defRPr sz="15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30096-E2FA-4C53-8FFA-C198FACBBC31}" type="datetimeFigureOut">
              <a:rPr lang="en-US" smtClean="0"/>
              <a:pPr/>
              <a:t>3/1/2024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EB2CE-F8EE-47A0-A8D1-750600A2965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4236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627459" y="590118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6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828359" y="2057400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6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60" y="457201"/>
            <a:ext cx="6972299" cy="2057399"/>
          </a:xfrm>
        </p:spPr>
        <p:txBody>
          <a:bodyPr anchor="ctr">
            <a:normAutofit/>
          </a:bodyPr>
          <a:lstStyle>
            <a:lvl1pPr algn="l">
              <a:defRPr sz="24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56059" y="2914650"/>
            <a:ext cx="7429500" cy="66675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1800" b="0" cap="all" dirty="0">
                <a:ln w="3175" cmpd="sng">
                  <a:noFill/>
                </a:ln>
                <a:solidFill>
                  <a:schemeClr val="accent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6058" y="3581400"/>
            <a:ext cx="7429500" cy="762000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30096-E2FA-4C53-8FFA-C198FACBBC31}" type="datetimeFigureOut">
              <a:rPr lang="en-US" smtClean="0"/>
              <a:pPr/>
              <a:t>3/1/2024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EB2CE-F8EE-47A0-A8D1-750600A2965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82123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60" y="457201"/>
            <a:ext cx="7429499" cy="20573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56059" y="2628900"/>
            <a:ext cx="7429500" cy="62865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100" b="0" cap="all" dirty="0">
                <a:ln w="3175" cmpd="sng">
                  <a:noFill/>
                </a:ln>
                <a:solidFill>
                  <a:schemeClr val="tx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6058" y="3257550"/>
            <a:ext cx="7429500" cy="1085850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30096-E2FA-4C53-8FFA-C198FACBBC31}" type="datetimeFigureOut">
              <a:rPr lang="en-US" smtClean="0"/>
              <a:pPr/>
              <a:t>3/1/2024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EB2CE-F8EE-47A0-A8D1-750600A2965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418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56060" y="457200"/>
            <a:ext cx="7429499" cy="14287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30096-E2FA-4C53-8FFA-C198FACBBC31}" type="datetimeFigureOut">
              <a:rPr lang="en-US" smtClean="0"/>
              <a:pPr/>
              <a:t>3/1/2024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EB2CE-F8EE-47A0-A8D1-750600A2965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79172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7673" y="457200"/>
            <a:ext cx="1657886" cy="38862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56059" y="457200"/>
            <a:ext cx="5657850" cy="38862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30096-E2FA-4C53-8FFA-C198FACBBC31}" type="datetimeFigureOut">
              <a:rPr lang="en-US" smtClean="0"/>
              <a:pPr/>
              <a:t>3/1/2024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EB2CE-F8EE-47A0-A8D1-750600A2965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88734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© Templateswise.com - Machine Learning PP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35B0F5B-1F51-4F07-9BC5-565764121CA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4"/>
            <a:ext cx="9144000" cy="5142971"/>
          </a:xfrm>
          <a:prstGeom prst="rect">
            <a:avLst/>
          </a:prstGeom>
        </p:spPr>
      </p:pic>
      <p:pic>
        <p:nvPicPr>
          <p:cNvPr id="305" name="Picture 304">
            <a:extLst>
              <a:ext uri="{FF2B5EF4-FFF2-40B4-BE49-F238E27FC236}">
                <a16:creationId xmlns:a16="http://schemas.microsoft.com/office/drawing/2014/main" id="{3D5F88F3-6355-4E24-ACCB-8680BE8B0C1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7"/>
            <a:ext cx="9144000" cy="5142586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 userDrawn="1"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FFF30096-E2FA-4C53-8FFA-C198FACBBC31}" type="datetimeFigureOut">
              <a:rPr lang="en-US" smtClean="0"/>
              <a:pPr/>
              <a:t>3/1/2024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BE6EB2CE-F8EE-47A0-A8D1-750600A2965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8" name="Title 1">
            <a:extLst>
              <a:ext uri="{FF2B5EF4-FFF2-40B4-BE49-F238E27FC236}">
                <a16:creationId xmlns:a16="http://schemas.microsoft.com/office/drawing/2014/main" id="{8F0D60C6-8501-4D6D-8057-7CDBF8F5453E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4860032" y="1779662"/>
            <a:ext cx="3848291" cy="857250"/>
          </a:xfrm>
        </p:spPr>
        <p:txBody>
          <a:bodyPr>
            <a:noAutofit/>
          </a:bodyPr>
          <a:lstStyle>
            <a:lvl1pPr algn="l">
              <a:defRPr sz="39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Machine Learning</a:t>
            </a:r>
            <a:endParaRPr lang="en-US" noProof="0" dirty="0"/>
          </a:p>
        </p:txBody>
      </p:sp>
      <p:sp>
        <p:nvSpPr>
          <p:cNvPr id="129" name="Text Placeholder 4">
            <a:extLst>
              <a:ext uri="{FF2B5EF4-FFF2-40B4-BE49-F238E27FC236}">
                <a16:creationId xmlns:a16="http://schemas.microsoft.com/office/drawing/2014/main" id="{8EC25800-91F8-45D6-87F4-8C499CA81027}"/>
              </a:ext>
            </a:extLst>
          </p:cNvPr>
          <p:cNvSpPr>
            <a:spLocks noGrp="1"/>
          </p:cNvSpPr>
          <p:nvPr userDrawn="1">
            <p:ph type="body" sz="quarter" idx="35" hasCustomPrompt="1"/>
          </p:nvPr>
        </p:nvSpPr>
        <p:spPr>
          <a:xfrm>
            <a:off x="5024120" y="2427734"/>
            <a:ext cx="3672408" cy="452437"/>
          </a:xfrm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PowerPoint template</a:t>
            </a:r>
          </a:p>
        </p:txBody>
      </p:sp>
      <p:grpSp>
        <p:nvGrpSpPr>
          <p:cNvPr id="379" name="Group 378">
            <a:extLst>
              <a:ext uri="{FF2B5EF4-FFF2-40B4-BE49-F238E27FC236}">
                <a16:creationId xmlns:a16="http://schemas.microsoft.com/office/drawing/2014/main" id="{5EFE17CA-9B2C-4214-86AB-24D59D14F4A9}"/>
              </a:ext>
            </a:extLst>
          </p:cNvPr>
          <p:cNvGrpSpPr/>
          <p:nvPr userDrawn="1"/>
        </p:nvGrpSpPr>
        <p:grpSpPr>
          <a:xfrm>
            <a:off x="6958036" y="2967073"/>
            <a:ext cx="808040" cy="808047"/>
            <a:chOff x="6958036" y="2967073"/>
            <a:chExt cx="808040" cy="808047"/>
          </a:xfrm>
        </p:grpSpPr>
        <p:sp>
          <p:nvSpPr>
            <p:cNvPr id="312" name="Freeform 209">
              <a:extLst>
                <a:ext uri="{FF2B5EF4-FFF2-40B4-BE49-F238E27FC236}">
                  <a16:creationId xmlns:a16="http://schemas.microsoft.com/office/drawing/2014/main" id="{B7EDEA35-2645-47DB-BCDF-9C7C266461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58036" y="2967073"/>
              <a:ext cx="808040" cy="808047"/>
            </a:xfrm>
            <a:custGeom>
              <a:avLst/>
              <a:gdLst>
                <a:gd name="T0" fmla="*/ 1017 w 1017"/>
                <a:gd name="T1" fmla="*/ 535 h 1017"/>
                <a:gd name="T2" fmla="*/ 1007 w 1017"/>
                <a:gd name="T3" fmla="*/ 612 h 1017"/>
                <a:gd name="T4" fmla="*/ 987 w 1017"/>
                <a:gd name="T5" fmla="*/ 684 h 1017"/>
                <a:gd name="T6" fmla="*/ 956 w 1017"/>
                <a:gd name="T7" fmla="*/ 751 h 1017"/>
                <a:gd name="T8" fmla="*/ 917 w 1017"/>
                <a:gd name="T9" fmla="*/ 813 h 1017"/>
                <a:gd name="T10" fmla="*/ 868 w 1017"/>
                <a:gd name="T11" fmla="*/ 869 h 1017"/>
                <a:gd name="T12" fmla="*/ 813 w 1017"/>
                <a:gd name="T13" fmla="*/ 917 h 1017"/>
                <a:gd name="T14" fmla="*/ 751 w 1017"/>
                <a:gd name="T15" fmla="*/ 956 h 1017"/>
                <a:gd name="T16" fmla="*/ 684 w 1017"/>
                <a:gd name="T17" fmla="*/ 987 h 1017"/>
                <a:gd name="T18" fmla="*/ 611 w 1017"/>
                <a:gd name="T19" fmla="*/ 1007 h 1017"/>
                <a:gd name="T20" fmla="*/ 535 w 1017"/>
                <a:gd name="T21" fmla="*/ 1017 h 1017"/>
                <a:gd name="T22" fmla="*/ 482 w 1017"/>
                <a:gd name="T23" fmla="*/ 1017 h 1017"/>
                <a:gd name="T24" fmla="*/ 406 w 1017"/>
                <a:gd name="T25" fmla="*/ 1007 h 1017"/>
                <a:gd name="T26" fmla="*/ 334 w 1017"/>
                <a:gd name="T27" fmla="*/ 987 h 1017"/>
                <a:gd name="T28" fmla="*/ 266 w 1017"/>
                <a:gd name="T29" fmla="*/ 956 h 1017"/>
                <a:gd name="T30" fmla="*/ 205 w 1017"/>
                <a:gd name="T31" fmla="*/ 917 h 1017"/>
                <a:gd name="T32" fmla="*/ 150 w 1017"/>
                <a:gd name="T33" fmla="*/ 869 h 1017"/>
                <a:gd name="T34" fmla="*/ 101 w 1017"/>
                <a:gd name="T35" fmla="*/ 813 h 1017"/>
                <a:gd name="T36" fmla="*/ 62 w 1017"/>
                <a:gd name="T37" fmla="*/ 751 h 1017"/>
                <a:gd name="T38" fmla="*/ 31 w 1017"/>
                <a:gd name="T39" fmla="*/ 684 h 1017"/>
                <a:gd name="T40" fmla="*/ 10 w 1017"/>
                <a:gd name="T41" fmla="*/ 612 h 1017"/>
                <a:gd name="T42" fmla="*/ 1 w 1017"/>
                <a:gd name="T43" fmla="*/ 535 h 1017"/>
                <a:gd name="T44" fmla="*/ 1 w 1017"/>
                <a:gd name="T45" fmla="*/ 483 h 1017"/>
                <a:gd name="T46" fmla="*/ 10 w 1017"/>
                <a:gd name="T47" fmla="*/ 407 h 1017"/>
                <a:gd name="T48" fmla="*/ 31 w 1017"/>
                <a:gd name="T49" fmla="*/ 334 h 1017"/>
                <a:gd name="T50" fmla="*/ 62 w 1017"/>
                <a:gd name="T51" fmla="*/ 266 h 1017"/>
                <a:gd name="T52" fmla="*/ 101 w 1017"/>
                <a:gd name="T53" fmla="*/ 204 h 1017"/>
                <a:gd name="T54" fmla="*/ 150 w 1017"/>
                <a:gd name="T55" fmla="*/ 149 h 1017"/>
                <a:gd name="T56" fmla="*/ 205 w 1017"/>
                <a:gd name="T57" fmla="*/ 101 h 1017"/>
                <a:gd name="T58" fmla="*/ 266 w 1017"/>
                <a:gd name="T59" fmla="*/ 61 h 1017"/>
                <a:gd name="T60" fmla="*/ 334 w 1017"/>
                <a:gd name="T61" fmla="*/ 31 h 1017"/>
                <a:gd name="T62" fmla="*/ 406 w 1017"/>
                <a:gd name="T63" fmla="*/ 10 h 1017"/>
                <a:gd name="T64" fmla="*/ 482 w 1017"/>
                <a:gd name="T65" fmla="*/ 1 h 1017"/>
                <a:gd name="T66" fmla="*/ 535 w 1017"/>
                <a:gd name="T67" fmla="*/ 1 h 1017"/>
                <a:gd name="T68" fmla="*/ 611 w 1017"/>
                <a:gd name="T69" fmla="*/ 10 h 1017"/>
                <a:gd name="T70" fmla="*/ 684 w 1017"/>
                <a:gd name="T71" fmla="*/ 31 h 1017"/>
                <a:gd name="T72" fmla="*/ 751 w 1017"/>
                <a:gd name="T73" fmla="*/ 61 h 1017"/>
                <a:gd name="T74" fmla="*/ 813 w 1017"/>
                <a:gd name="T75" fmla="*/ 101 h 1017"/>
                <a:gd name="T76" fmla="*/ 868 w 1017"/>
                <a:gd name="T77" fmla="*/ 149 h 1017"/>
                <a:gd name="T78" fmla="*/ 917 w 1017"/>
                <a:gd name="T79" fmla="*/ 204 h 1017"/>
                <a:gd name="T80" fmla="*/ 956 w 1017"/>
                <a:gd name="T81" fmla="*/ 266 h 1017"/>
                <a:gd name="T82" fmla="*/ 987 w 1017"/>
                <a:gd name="T83" fmla="*/ 334 h 1017"/>
                <a:gd name="T84" fmla="*/ 1007 w 1017"/>
                <a:gd name="T85" fmla="*/ 407 h 1017"/>
                <a:gd name="T86" fmla="*/ 1017 w 1017"/>
                <a:gd name="T87" fmla="*/ 483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017" h="1017">
                  <a:moveTo>
                    <a:pt x="1017" y="509"/>
                  </a:moveTo>
                  <a:lnTo>
                    <a:pt x="1017" y="509"/>
                  </a:lnTo>
                  <a:lnTo>
                    <a:pt x="1017" y="535"/>
                  </a:lnTo>
                  <a:lnTo>
                    <a:pt x="1014" y="561"/>
                  </a:lnTo>
                  <a:lnTo>
                    <a:pt x="1011" y="586"/>
                  </a:lnTo>
                  <a:lnTo>
                    <a:pt x="1007" y="612"/>
                  </a:lnTo>
                  <a:lnTo>
                    <a:pt x="1002" y="636"/>
                  </a:lnTo>
                  <a:lnTo>
                    <a:pt x="995" y="660"/>
                  </a:lnTo>
                  <a:lnTo>
                    <a:pt x="987" y="684"/>
                  </a:lnTo>
                  <a:lnTo>
                    <a:pt x="978" y="707"/>
                  </a:lnTo>
                  <a:lnTo>
                    <a:pt x="967" y="729"/>
                  </a:lnTo>
                  <a:lnTo>
                    <a:pt x="956" y="751"/>
                  </a:lnTo>
                  <a:lnTo>
                    <a:pt x="944" y="773"/>
                  </a:lnTo>
                  <a:lnTo>
                    <a:pt x="930" y="794"/>
                  </a:lnTo>
                  <a:lnTo>
                    <a:pt x="917" y="813"/>
                  </a:lnTo>
                  <a:lnTo>
                    <a:pt x="902" y="833"/>
                  </a:lnTo>
                  <a:lnTo>
                    <a:pt x="885" y="851"/>
                  </a:lnTo>
                  <a:lnTo>
                    <a:pt x="868" y="869"/>
                  </a:lnTo>
                  <a:lnTo>
                    <a:pt x="851" y="886"/>
                  </a:lnTo>
                  <a:lnTo>
                    <a:pt x="832" y="901"/>
                  </a:lnTo>
                  <a:lnTo>
                    <a:pt x="813" y="917"/>
                  </a:lnTo>
                  <a:lnTo>
                    <a:pt x="793" y="931"/>
                  </a:lnTo>
                  <a:lnTo>
                    <a:pt x="773" y="944"/>
                  </a:lnTo>
                  <a:lnTo>
                    <a:pt x="751" y="956"/>
                  </a:lnTo>
                  <a:lnTo>
                    <a:pt x="729" y="968"/>
                  </a:lnTo>
                  <a:lnTo>
                    <a:pt x="707" y="978"/>
                  </a:lnTo>
                  <a:lnTo>
                    <a:pt x="684" y="987"/>
                  </a:lnTo>
                  <a:lnTo>
                    <a:pt x="660" y="994"/>
                  </a:lnTo>
                  <a:lnTo>
                    <a:pt x="636" y="1001"/>
                  </a:lnTo>
                  <a:lnTo>
                    <a:pt x="611" y="1007"/>
                  </a:lnTo>
                  <a:lnTo>
                    <a:pt x="586" y="1012"/>
                  </a:lnTo>
                  <a:lnTo>
                    <a:pt x="561" y="1015"/>
                  </a:lnTo>
                  <a:lnTo>
                    <a:pt x="535" y="1017"/>
                  </a:lnTo>
                  <a:lnTo>
                    <a:pt x="509" y="1017"/>
                  </a:lnTo>
                  <a:lnTo>
                    <a:pt x="509" y="1017"/>
                  </a:lnTo>
                  <a:lnTo>
                    <a:pt x="482" y="1017"/>
                  </a:lnTo>
                  <a:lnTo>
                    <a:pt x="457" y="1015"/>
                  </a:lnTo>
                  <a:lnTo>
                    <a:pt x="432" y="1012"/>
                  </a:lnTo>
                  <a:lnTo>
                    <a:pt x="406" y="1007"/>
                  </a:lnTo>
                  <a:lnTo>
                    <a:pt x="381" y="1001"/>
                  </a:lnTo>
                  <a:lnTo>
                    <a:pt x="358" y="994"/>
                  </a:lnTo>
                  <a:lnTo>
                    <a:pt x="334" y="987"/>
                  </a:lnTo>
                  <a:lnTo>
                    <a:pt x="311" y="978"/>
                  </a:lnTo>
                  <a:lnTo>
                    <a:pt x="288" y="968"/>
                  </a:lnTo>
                  <a:lnTo>
                    <a:pt x="266" y="956"/>
                  </a:lnTo>
                  <a:lnTo>
                    <a:pt x="245" y="944"/>
                  </a:lnTo>
                  <a:lnTo>
                    <a:pt x="224" y="931"/>
                  </a:lnTo>
                  <a:lnTo>
                    <a:pt x="205" y="917"/>
                  </a:lnTo>
                  <a:lnTo>
                    <a:pt x="185" y="901"/>
                  </a:lnTo>
                  <a:lnTo>
                    <a:pt x="167" y="886"/>
                  </a:lnTo>
                  <a:lnTo>
                    <a:pt x="150" y="869"/>
                  </a:lnTo>
                  <a:lnTo>
                    <a:pt x="132" y="851"/>
                  </a:lnTo>
                  <a:lnTo>
                    <a:pt x="116" y="833"/>
                  </a:lnTo>
                  <a:lnTo>
                    <a:pt x="101" y="813"/>
                  </a:lnTo>
                  <a:lnTo>
                    <a:pt x="87" y="794"/>
                  </a:lnTo>
                  <a:lnTo>
                    <a:pt x="74" y="773"/>
                  </a:lnTo>
                  <a:lnTo>
                    <a:pt x="62" y="751"/>
                  </a:lnTo>
                  <a:lnTo>
                    <a:pt x="50" y="729"/>
                  </a:lnTo>
                  <a:lnTo>
                    <a:pt x="40" y="707"/>
                  </a:lnTo>
                  <a:lnTo>
                    <a:pt x="31" y="684"/>
                  </a:lnTo>
                  <a:lnTo>
                    <a:pt x="23" y="660"/>
                  </a:lnTo>
                  <a:lnTo>
                    <a:pt x="16" y="636"/>
                  </a:lnTo>
                  <a:lnTo>
                    <a:pt x="10" y="612"/>
                  </a:lnTo>
                  <a:lnTo>
                    <a:pt x="6" y="586"/>
                  </a:lnTo>
                  <a:lnTo>
                    <a:pt x="3" y="561"/>
                  </a:lnTo>
                  <a:lnTo>
                    <a:pt x="1" y="535"/>
                  </a:lnTo>
                  <a:lnTo>
                    <a:pt x="0" y="509"/>
                  </a:lnTo>
                  <a:lnTo>
                    <a:pt x="0" y="509"/>
                  </a:lnTo>
                  <a:lnTo>
                    <a:pt x="1" y="483"/>
                  </a:lnTo>
                  <a:lnTo>
                    <a:pt x="3" y="457"/>
                  </a:lnTo>
                  <a:lnTo>
                    <a:pt x="6" y="431"/>
                  </a:lnTo>
                  <a:lnTo>
                    <a:pt x="10" y="407"/>
                  </a:lnTo>
                  <a:lnTo>
                    <a:pt x="16" y="381"/>
                  </a:lnTo>
                  <a:lnTo>
                    <a:pt x="23" y="357"/>
                  </a:lnTo>
                  <a:lnTo>
                    <a:pt x="31" y="334"/>
                  </a:lnTo>
                  <a:lnTo>
                    <a:pt x="40" y="311"/>
                  </a:lnTo>
                  <a:lnTo>
                    <a:pt x="50" y="288"/>
                  </a:lnTo>
                  <a:lnTo>
                    <a:pt x="62" y="266"/>
                  </a:lnTo>
                  <a:lnTo>
                    <a:pt x="74" y="245"/>
                  </a:lnTo>
                  <a:lnTo>
                    <a:pt x="87" y="225"/>
                  </a:lnTo>
                  <a:lnTo>
                    <a:pt x="101" y="204"/>
                  </a:lnTo>
                  <a:lnTo>
                    <a:pt x="116" y="185"/>
                  </a:lnTo>
                  <a:lnTo>
                    <a:pt x="132" y="167"/>
                  </a:lnTo>
                  <a:lnTo>
                    <a:pt x="150" y="149"/>
                  </a:lnTo>
                  <a:lnTo>
                    <a:pt x="167" y="132"/>
                  </a:lnTo>
                  <a:lnTo>
                    <a:pt x="185" y="116"/>
                  </a:lnTo>
                  <a:lnTo>
                    <a:pt x="205" y="101"/>
                  </a:lnTo>
                  <a:lnTo>
                    <a:pt x="224" y="86"/>
                  </a:lnTo>
                  <a:lnTo>
                    <a:pt x="245" y="74"/>
                  </a:lnTo>
                  <a:lnTo>
                    <a:pt x="266" y="61"/>
                  </a:lnTo>
                  <a:lnTo>
                    <a:pt x="288" y="51"/>
                  </a:lnTo>
                  <a:lnTo>
                    <a:pt x="311" y="40"/>
                  </a:lnTo>
                  <a:lnTo>
                    <a:pt x="334" y="31"/>
                  </a:lnTo>
                  <a:lnTo>
                    <a:pt x="358" y="23"/>
                  </a:lnTo>
                  <a:lnTo>
                    <a:pt x="381" y="16"/>
                  </a:lnTo>
                  <a:lnTo>
                    <a:pt x="406" y="10"/>
                  </a:lnTo>
                  <a:lnTo>
                    <a:pt x="432" y="6"/>
                  </a:lnTo>
                  <a:lnTo>
                    <a:pt x="457" y="2"/>
                  </a:lnTo>
                  <a:lnTo>
                    <a:pt x="482" y="1"/>
                  </a:lnTo>
                  <a:lnTo>
                    <a:pt x="509" y="0"/>
                  </a:lnTo>
                  <a:lnTo>
                    <a:pt x="509" y="0"/>
                  </a:lnTo>
                  <a:lnTo>
                    <a:pt x="535" y="1"/>
                  </a:lnTo>
                  <a:lnTo>
                    <a:pt x="561" y="2"/>
                  </a:lnTo>
                  <a:lnTo>
                    <a:pt x="586" y="6"/>
                  </a:lnTo>
                  <a:lnTo>
                    <a:pt x="611" y="10"/>
                  </a:lnTo>
                  <a:lnTo>
                    <a:pt x="636" y="16"/>
                  </a:lnTo>
                  <a:lnTo>
                    <a:pt x="660" y="23"/>
                  </a:lnTo>
                  <a:lnTo>
                    <a:pt x="684" y="31"/>
                  </a:lnTo>
                  <a:lnTo>
                    <a:pt x="707" y="40"/>
                  </a:lnTo>
                  <a:lnTo>
                    <a:pt x="729" y="51"/>
                  </a:lnTo>
                  <a:lnTo>
                    <a:pt x="751" y="61"/>
                  </a:lnTo>
                  <a:lnTo>
                    <a:pt x="773" y="74"/>
                  </a:lnTo>
                  <a:lnTo>
                    <a:pt x="793" y="86"/>
                  </a:lnTo>
                  <a:lnTo>
                    <a:pt x="813" y="101"/>
                  </a:lnTo>
                  <a:lnTo>
                    <a:pt x="832" y="116"/>
                  </a:lnTo>
                  <a:lnTo>
                    <a:pt x="851" y="132"/>
                  </a:lnTo>
                  <a:lnTo>
                    <a:pt x="868" y="149"/>
                  </a:lnTo>
                  <a:lnTo>
                    <a:pt x="885" y="167"/>
                  </a:lnTo>
                  <a:lnTo>
                    <a:pt x="902" y="185"/>
                  </a:lnTo>
                  <a:lnTo>
                    <a:pt x="917" y="204"/>
                  </a:lnTo>
                  <a:lnTo>
                    <a:pt x="930" y="225"/>
                  </a:lnTo>
                  <a:lnTo>
                    <a:pt x="944" y="245"/>
                  </a:lnTo>
                  <a:lnTo>
                    <a:pt x="956" y="266"/>
                  </a:lnTo>
                  <a:lnTo>
                    <a:pt x="967" y="288"/>
                  </a:lnTo>
                  <a:lnTo>
                    <a:pt x="978" y="311"/>
                  </a:lnTo>
                  <a:lnTo>
                    <a:pt x="987" y="334"/>
                  </a:lnTo>
                  <a:lnTo>
                    <a:pt x="995" y="357"/>
                  </a:lnTo>
                  <a:lnTo>
                    <a:pt x="1002" y="381"/>
                  </a:lnTo>
                  <a:lnTo>
                    <a:pt x="1007" y="407"/>
                  </a:lnTo>
                  <a:lnTo>
                    <a:pt x="1011" y="431"/>
                  </a:lnTo>
                  <a:lnTo>
                    <a:pt x="1014" y="457"/>
                  </a:lnTo>
                  <a:lnTo>
                    <a:pt x="1017" y="483"/>
                  </a:lnTo>
                  <a:lnTo>
                    <a:pt x="1017" y="509"/>
                  </a:lnTo>
                  <a:lnTo>
                    <a:pt x="1017" y="509"/>
                  </a:lnTo>
                  <a:close/>
                </a:path>
              </a:pathLst>
            </a:custGeom>
            <a:solidFill>
              <a:srgbClr val="49CF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3" name="Freeform 210">
              <a:extLst>
                <a:ext uri="{FF2B5EF4-FFF2-40B4-BE49-F238E27FC236}">
                  <a16:creationId xmlns:a16="http://schemas.microsoft.com/office/drawing/2014/main" id="{3A131A28-A969-430F-AF64-5E0F21D646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075512" y="3165513"/>
              <a:ext cx="574677" cy="360367"/>
            </a:xfrm>
            <a:custGeom>
              <a:avLst/>
              <a:gdLst>
                <a:gd name="T0" fmla="*/ 629 w 726"/>
                <a:gd name="T1" fmla="*/ 223 h 454"/>
                <a:gd name="T2" fmla="*/ 452 w 726"/>
                <a:gd name="T3" fmla="*/ 141 h 454"/>
                <a:gd name="T4" fmla="*/ 462 w 726"/>
                <a:gd name="T5" fmla="*/ 137 h 454"/>
                <a:gd name="T6" fmla="*/ 466 w 726"/>
                <a:gd name="T7" fmla="*/ 16 h 454"/>
                <a:gd name="T8" fmla="*/ 462 w 726"/>
                <a:gd name="T9" fmla="*/ 5 h 454"/>
                <a:gd name="T10" fmla="*/ 274 w 726"/>
                <a:gd name="T11" fmla="*/ 0 h 454"/>
                <a:gd name="T12" fmla="*/ 264 w 726"/>
                <a:gd name="T13" fmla="*/ 5 h 454"/>
                <a:gd name="T14" fmla="*/ 259 w 726"/>
                <a:gd name="T15" fmla="*/ 126 h 454"/>
                <a:gd name="T16" fmla="*/ 264 w 726"/>
                <a:gd name="T17" fmla="*/ 137 h 454"/>
                <a:gd name="T18" fmla="*/ 356 w 726"/>
                <a:gd name="T19" fmla="*/ 141 h 454"/>
                <a:gd name="T20" fmla="*/ 97 w 726"/>
                <a:gd name="T21" fmla="*/ 313 h 454"/>
                <a:gd name="T22" fmla="*/ 9 w 726"/>
                <a:gd name="T23" fmla="*/ 314 h 454"/>
                <a:gd name="T24" fmla="*/ 0 w 726"/>
                <a:gd name="T25" fmla="*/ 328 h 454"/>
                <a:gd name="T26" fmla="*/ 1 w 726"/>
                <a:gd name="T27" fmla="*/ 445 h 454"/>
                <a:gd name="T28" fmla="*/ 15 w 726"/>
                <a:gd name="T29" fmla="*/ 454 h 454"/>
                <a:gd name="T30" fmla="*/ 197 w 726"/>
                <a:gd name="T31" fmla="*/ 453 h 454"/>
                <a:gd name="T32" fmla="*/ 206 w 726"/>
                <a:gd name="T33" fmla="*/ 439 h 454"/>
                <a:gd name="T34" fmla="*/ 205 w 726"/>
                <a:gd name="T35" fmla="*/ 323 h 454"/>
                <a:gd name="T36" fmla="*/ 191 w 726"/>
                <a:gd name="T37" fmla="*/ 313 h 454"/>
                <a:gd name="T38" fmla="*/ 356 w 726"/>
                <a:gd name="T39" fmla="*/ 236 h 454"/>
                <a:gd name="T40" fmla="*/ 274 w 726"/>
                <a:gd name="T41" fmla="*/ 313 h 454"/>
                <a:gd name="T42" fmla="*/ 260 w 726"/>
                <a:gd name="T43" fmla="*/ 323 h 454"/>
                <a:gd name="T44" fmla="*/ 259 w 726"/>
                <a:gd name="T45" fmla="*/ 439 h 454"/>
                <a:gd name="T46" fmla="*/ 268 w 726"/>
                <a:gd name="T47" fmla="*/ 453 h 454"/>
                <a:gd name="T48" fmla="*/ 452 w 726"/>
                <a:gd name="T49" fmla="*/ 454 h 454"/>
                <a:gd name="T50" fmla="*/ 465 w 726"/>
                <a:gd name="T51" fmla="*/ 445 h 454"/>
                <a:gd name="T52" fmla="*/ 466 w 726"/>
                <a:gd name="T53" fmla="*/ 328 h 454"/>
                <a:gd name="T54" fmla="*/ 457 w 726"/>
                <a:gd name="T55" fmla="*/ 314 h 454"/>
                <a:gd name="T56" fmla="*/ 370 w 726"/>
                <a:gd name="T57" fmla="*/ 236 h 454"/>
                <a:gd name="T58" fmla="*/ 534 w 726"/>
                <a:gd name="T59" fmla="*/ 313 h 454"/>
                <a:gd name="T60" fmla="*/ 523 w 726"/>
                <a:gd name="T61" fmla="*/ 318 h 454"/>
                <a:gd name="T62" fmla="*/ 519 w 726"/>
                <a:gd name="T63" fmla="*/ 439 h 454"/>
                <a:gd name="T64" fmla="*/ 523 w 726"/>
                <a:gd name="T65" fmla="*/ 449 h 454"/>
                <a:gd name="T66" fmla="*/ 711 w 726"/>
                <a:gd name="T67" fmla="*/ 454 h 454"/>
                <a:gd name="T68" fmla="*/ 721 w 726"/>
                <a:gd name="T69" fmla="*/ 449 h 454"/>
                <a:gd name="T70" fmla="*/ 726 w 726"/>
                <a:gd name="T71" fmla="*/ 328 h 454"/>
                <a:gd name="T72" fmla="*/ 721 w 726"/>
                <a:gd name="T73" fmla="*/ 318 h 454"/>
                <a:gd name="T74" fmla="*/ 711 w 726"/>
                <a:gd name="T75" fmla="*/ 313 h 454"/>
                <a:gd name="T76" fmla="*/ 272 w 726"/>
                <a:gd name="T77" fmla="*/ 16 h 454"/>
                <a:gd name="T78" fmla="*/ 452 w 726"/>
                <a:gd name="T79" fmla="*/ 14 h 454"/>
                <a:gd name="T80" fmla="*/ 453 w 726"/>
                <a:gd name="T81" fmla="*/ 16 h 454"/>
                <a:gd name="T82" fmla="*/ 453 w 726"/>
                <a:gd name="T83" fmla="*/ 128 h 454"/>
                <a:gd name="T84" fmla="*/ 274 w 726"/>
                <a:gd name="T85" fmla="*/ 128 h 454"/>
                <a:gd name="T86" fmla="*/ 272 w 726"/>
                <a:gd name="T87" fmla="*/ 126 h 454"/>
                <a:gd name="T88" fmla="*/ 194 w 726"/>
                <a:gd name="T89" fmla="*/ 439 h 454"/>
                <a:gd name="T90" fmla="*/ 15 w 726"/>
                <a:gd name="T91" fmla="*/ 441 h 454"/>
                <a:gd name="T92" fmla="*/ 13 w 726"/>
                <a:gd name="T93" fmla="*/ 439 h 454"/>
                <a:gd name="T94" fmla="*/ 13 w 726"/>
                <a:gd name="T95" fmla="*/ 327 h 454"/>
                <a:gd name="T96" fmla="*/ 191 w 726"/>
                <a:gd name="T97" fmla="*/ 326 h 454"/>
                <a:gd name="T98" fmla="*/ 194 w 726"/>
                <a:gd name="T99" fmla="*/ 328 h 454"/>
                <a:gd name="T100" fmla="*/ 453 w 726"/>
                <a:gd name="T101" fmla="*/ 439 h 454"/>
                <a:gd name="T102" fmla="*/ 274 w 726"/>
                <a:gd name="T103" fmla="*/ 441 h 454"/>
                <a:gd name="T104" fmla="*/ 272 w 726"/>
                <a:gd name="T105" fmla="*/ 439 h 454"/>
                <a:gd name="T106" fmla="*/ 273 w 726"/>
                <a:gd name="T107" fmla="*/ 327 h 454"/>
                <a:gd name="T108" fmla="*/ 452 w 726"/>
                <a:gd name="T109" fmla="*/ 326 h 454"/>
                <a:gd name="T110" fmla="*/ 453 w 726"/>
                <a:gd name="T111" fmla="*/ 328 h 454"/>
                <a:gd name="T112" fmla="*/ 712 w 726"/>
                <a:gd name="T113" fmla="*/ 440 h 454"/>
                <a:gd name="T114" fmla="*/ 534 w 726"/>
                <a:gd name="T115" fmla="*/ 441 h 454"/>
                <a:gd name="T116" fmla="*/ 532 w 726"/>
                <a:gd name="T117" fmla="*/ 328 h 454"/>
                <a:gd name="T118" fmla="*/ 534 w 726"/>
                <a:gd name="T119" fmla="*/ 326 h 454"/>
                <a:gd name="T120" fmla="*/ 712 w 726"/>
                <a:gd name="T121" fmla="*/ 327 h 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726" h="454">
                  <a:moveTo>
                    <a:pt x="711" y="313"/>
                  </a:moveTo>
                  <a:lnTo>
                    <a:pt x="629" y="313"/>
                  </a:lnTo>
                  <a:lnTo>
                    <a:pt x="629" y="223"/>
                  </a:lnTo>
                  <a:lnTo>
                    <a:pt x="370" y="223"/>
                  </a:lnTo>
                  <a:lnTo>
                    <a:pt x="370" y="141"/>
                  </a:lnTo>
                  <a:lnTo>
                    <a:pt x="452" y="141"/>
                  </a:lnTo>
                  <a:lnTo>
                    <a:pt x="452" y="141"/>
                  </a:lnTo>
                  <a:lnTo>
                    <a:pt x="457" y="139"/>
                  </a:lnTo>
                  <a:lnTo>
                    <a:pt x="462" y="137"/>
                  </a:lnTo>
                  <a:lnTo>
                    <a:pt x="465" y="131"/>
                  </a:lnTo>
                  <a:lnTo>
                    <a:pt x="466" y="126"/>
                  </a:lnTo>
                  <a:lnTo>
                    <a:pt x="466" y="16"/>
                  </a:lnTo>
                  <a:lnTo>
                    <a:pt x="466" y="16"/>
                  </a:lnTo>
                  <a:lnTo>
                    <a:pt x="465" y="9"/>
                  </a:lnTo>
                  <a:lnTo>
                    <a:pt x="462" y="5"/>
                  </a:lnTo>
                  <a:lnTo>
                    <a:pt x="457" y="2"/>
                  </a:lnTo>
                  <a:lnTo>
                    <a:pt x="452" y="0"/>
                  </a:lnTo>
                  <a:lnTo>
                    <a:pt x="274" y="0"/>
                  </a:lnTo>
                  <a:lnTo>
                    <a:pt x="274" y="0"/>
                  </a:lnTo>
                  <a:lnTo>
                    <a:pt x="268" y="2"/>
                  </a:lnTo>
                  <a:lnTo>
                    <a:pt x="264" y="5"/>
                  </a:lnTo>
                  <a:lnTo>
                    <a:pt x="260" y="9"/>
                  </a:lnTo>
                  <a:lnTo>
                    <a:pt x="259" y="16"/>
                  </a:lnTo>
                  <a:lnTo>
                    <a:pt x="259" y="126"/>
                  </a:lnTo>
                  <a:lnTo>
                    <a:pt x="259" y="126"/>
                  </a:lnTo>
                  <a:lnTo>
                    <a:pt x="260" y="131"/>
                  </a:lnTo>
                  <a:lnTo>
                    <a:pt x="264" y="137"/>
                  </a:lnTo>
                  <a:lnTo>
                    <a:pt x="268" y="139"/>
                  </a:lnTo>
                  <a:lnTo>
                    <a:pt x="274" y="141"/>
                  </a:lnTo>
                  <a:lnTo>
                    <a:pt x="356" y="141"/>
                  </a:lnTo>
                  <a:lnTo>
                    <a:pt x="356" y="223"/>
                  </a:lnTo>
                  <a:lnTo>
                    <a:pt x="97" y="223"/>
                  </a:lnTo>
                  <a:lnTo>
                    <a:pt x="97" y="313"/>
                  </a:lnTo>
                  <a:lnTo>
                    <a:pt x="15" y="313"/>
                  </a:lnTo>
                  <a:lnTo>
                    <a:pt x="15" y="313"/>
                  </a:lnTo>
                  <a:lnTo>
                    <a:pt x="9" y="314"/>
                  </a:lnTo>
                  <a:lnTo>
                    <a:pt x="4" y="318"/>
                  </a:lnTo>
                  <a:lnTo>
                    <a:pt x="1" y="323"/>
                  </a:lnTo>
                  <a:lnTo>
                    <a:pt x="0" y="328"/>
                  </a:lnTo>
                  <a:lnTo>
                    <a:pt x="0" y="439"/>
                  </a:lnTo>
                  <a:lnTo>
                    <a:pt x="0" y="439"/>
                  </a:lnTo>
                  <a:lnTo>
                    <a:pt x="1" y="445"/>
                  </a:lnTo>
                  <a:lnTo>
                    <a:pt x="4" y="449"/>
                  </a:lnTo>
                  <a:lnTo>
                    <a:pt x="9" y="453"/>
                  </a:lnTo>
                  <a:lnTo>
                    <a:pt x="15" y="454"/>
                  </a:lnTo>
                  <a:lnTo>
                    <a:pt x="191" y="454"/>
                  </a:lnTo>
                  <a:lnTo>
                    <a:pt x="191" y="454"/>
                  </a:lnTo>
                  <a:lnTo>
                    <a:pt x="197" y="453"/>
                  </a:lnTo>
                  <a:lnTo>
                    <a:pt x="202" y="449"/>
                  </a:lnTo>
                  <a:lnTo>
                    <a:pt x="205" y="445"/>
                  </a:lnTo>
                  <a:lnTo>
                    <a:pt x="206" y="439"/>
                  </a:lnTo>
                  <a:lnTo>
                    <a:pt x="206" y="328"/>
                  </a:lnTo>
                  <a:lnTo>
                    <a:pt x="206" y="328"/>
                  </a:lnTo>
                  <a:lnTo>
                    <a:pt x="205" y="323"/>
                  </a:lnTo>
                  <a:lnTo>
                    <a:pt x="202" y="318"/>
                  </a:lnTo>
                  <a:lnTo>
                    <a:pt x="197" y="314"/>
                  </a:lnTo>
                  <a:lnTo>
                    <a:pt x="191" y="313"/>
                  </a:lnTo>
                  <a:lnTo>
                    <a:pt x="109" y="313"/>
                  </a:lnTo>
                  <a:lnTo>
                    <a:pt x="109" y="236"/>
                  </a:lnTo>
                  <a:lnTo>
                    <a:pt x="356" y="236"/>
                  </a:lnTo>
                  <a:lnTo>
                    <a:pt x="356" y="313"/>
                  </a:lnTo>
                  <a:lnTo>
                    <a:pt x="274" y="313"/>
                  </a:lnTo>
                  <a:lnTo>
                    <a:pt x="274" y="313"/>
                  </a:lnTo>
                  <a:lnTo>
                    <a:pt x="268" y="314"/>
                  </a:lnTo>
                  <a:lnTo>
                    <a:pt x="264" y="318"/>
                  </a:lnTo>
                  <a:lnTo>
                    <a:pt x="260" y="323"/>
                  </a:lnTo>
                  <a:lnTo>
                    <a:pt x="259" y="328"/>
                  </a:lnTo>
                  <a:lnTo>
                    <a:pt x="259" y="439"/>
                  </a:lnTo>
                  <a:lnTo>
                    <a:pt x="259" y="439"/>
                  </a:lnTo>
                  <a:lnTo>
                    <a:pt x="260" y="445"/>
                  </a:lnTo>
                  <a:lnTo>
                    <a:pt x="264" y="449"/>
                  </a:lnTo>
                  <a:lnTo>
                    <a:pt x="268" y="453"/>
                  </a:lnTo>
                  <a:lnTo>
                    <a:pt x="274" y="454"/>
                  </a:lnTo>
                  <a:lnTo>
                    <a:pt x="452" y="454"/>
                  </a:lnTo>
                  <a:lnTo>
                    <a:pt x="452" y="454"/>
                  </a:lnTo>
                  <a:lnTo>
                    <a:pt x="457" y="453"/>
                  </a:lnTo>
                  <a:lnTo>
                    <a:pt x="462" y="449"/>
                  </a:lnTo>
                  <a:lnTo>
                    <a:pt x="465" y="445"/>
                  </a:lnTo>
                  <a:lnTo>
                    <a:pt x="466" y="439"/>
                  </a:lnTo>
                  <a:lnTo>
                    <a:pt x="466" y="328"/>
                  </a:lnTo>
                  <a:lnTo>
                    <a:pt x="466" y="328"/>
                  </a:lnTo>
                  <a:lnTo>
                    <a:pt x="465" y="323"/>
                  </a:lnTo>
                  <a:lnTo>
                    <a:pt x="462" y="318"/>
                  </a:lnTo>
                  <a:lnTo>
                    <a:pt x="457" y="314"/>
                  </a:lnTo>
                  <a:lnTo>
                    <a:pt x="452" y="313"/>
                  </a:lnTo>
                  <a:lnTo>
                    <a:pt x="370" y="313"/>
                  </a:lnTo>
                  <a:lnTo>
                    <a:pt x="370" y="236"/>
                  </a:lnTo>
                  <a:lnTo>
                    <a:pt x="616" y="236"/>
                  </a:lnTo>
                  <a:lnTo>
                    <a:pt x="616" y="313"/>
                  </a:lnTo>
                  <a:lnTo>
                    <a:pt x="534" y="313"/>
                  </a:lnTo>
                  <a:lnTo>
                    <a:pt x="534" y="313"/>
                  </a:lnTo>
                  <a:lnTo>
                    <a:pt x="529" y="314"/>
                  </a:lnTo>
                  <a:lnTo>
                    <a:pt x="523" y="318"/>
                  </a:lnTo>
                  <a:lnTo>
                    <a:pt x="521" y="323"/>
                  </a:lnTo>
                  <a:lnTo>
                    <a:pt x="519" y="328"/>
                  </a:lnTo>
                  <a:lnTo>
                    <a:pt x="519" y="439"/>
                  </a:lnTo>
                  <a:lnTo>
                    <a:pt x="519" y="439"/>
                  </a:lnTo>
                  <a:lnTo>
                    <a:pt x="521" y="445"/>
                  </a:lnTo>
                  <a:lnTo>
                    <a:pt x="523" y="449"/>
                  </a:lnTo>
                  <a:lnTo>
                    <a:pt x="529" y="453"/>
                  </a:lnTo>
                  <a:lnTo>
                    <a:pt x="534" y="454"/>
                  </a:lnTo>
                  <a:lnTo>
                    <a:pt x="711" y="454"/>
                  </a:lnTo>
                  <a:lnTo>
                    <a:pt x="711" y="454"/>
                  </a:lnTo>
                  <a:lnTo>
                    <a:pt x="716" y="453"/>
                  </a:lnTo>
                  <a:lnTo>
                    <a:pt x="721" y="449"/>
                  </a:lnTo>
                  <a:lnTo>
                    <a:pt x="724" y="445"/>
                  </a:lnTo>
                  <a:lnTo>
                    <a:pt x="726" y="439"/>
                  </a:lnTo>
                  <a:lnTo>
                    <a:pt x="726" y="328"/>
                  </a:lnTo>
                  <a:lnTo>
                    <a:pt x="726" y="328"/>
                  </a:lnTo>
                  <a:lnTo>
                    <a:pt x="724" y="323"/>
                  </a:lnTo>
                  <a:lnTo>
                    <a:pt x="721" y="318"/>
                  </a:lnTo>
                  <a:lnTo>
                    <a:pt x="716" y="314"/>
                  </a:lnTo>
                  <a:lnTo>
                    <a:pt x="711" y="313"/>
                  </a:lnTo>
                  <a:lnTo>
                    <a:pt x="711" y="313"/>
                  </a:lnTo>
                  <a:close/>
                  <a:moveTo>
                    <a:pt x="272" y="126"/>
                  </a:moveTo>
                  <a:lnTo>
                    <a:pt x="272" y="16"/>
                  </a:lnTo>
                  <a:lnTo>
                    <a:pt x="272" y="16"/>
                  </a:lnTo>
                  <a:lnTo>
                    <a:pt x="273" y="14"/>
                  </a:lnTo>
                  <a:lnTo>
                    <a:pt x="274" y="14"/>
                  </a:lnTo>
                  <a:lnTo>
                    <a:pt x="452" y="14"/>
                  </a:lnTo>
                  <a:lnTo>
                    <a:pt x="452" y="14"/>
                  </a:lnTo>
                  <a:lnTo>
                    <a:pt x="453" y="14"/>
                  </a:lnTo>
                  <a:lnTo>
                    <a:pt x="453" y="16"/>
                  </a:lnTo>
                  <a:lnTo>
                    <a:pt x="453" y="126"/>
                  </a:lnTo>
                  <a:lnTo>
                    <a:pt x="453" y="126"/>
                  </a:lnTo>
                  <a:lnTo>
                    <a:pt x="453" y="128"/>
                  </a:lnTo>
                  <a:lnTo>
                    <a:pt x="452" y="128"/>
                  </a:lnTo>
                  <a:lnTo>
                    <a:pt x="274" y="128"/>
                  </a:lnTo>
                  <a:lnTo>
                    <a:pt x="274" y="128"/>
                  </a:lnTo>
                  <a:lnTo>
                    <a:pt x="273" y="128"/>
                  </a:lnTo>
                  <a:lnTo>
                    <a:pt x="272" y="126"/>
                  </a:lnTo>
                  <a:lnTo>
                    <a:pt x="272" y="126"/>
                  </a:lnTo>
                  <a:close/>
                  <a:moveTo>
                    <a:pt x="194" y="328"/>
                  </a:moveTo>
                  <a:lnTo>
                    <a:pt x="194" y="439"/>
                  </a:lnTo>
                  <a:lnTo>
                    <a:pt x="194" y="439"/>
                  </a:lnTo>
                  <a:lnTo>
                    <a:pt x="192" y="440"/>
                  </a:lnTo>
                  <a:lnTo>
                    <a:pt x="191" y="441"/>
                  </a:lnTo>
                  <a:lnTo>
                    <a:pt x="15" y="441"/>
                  </a:lnTo>
                  <a:lnTo>
                    <a:pt x="15" y="441"/>
                  </a:lnTo>
                  <a:lnTo>
                    <a:pt x="13" y="440"/>
                  </a:lnTo>
                  <a:lnTo>
                    <a:pt x="13" y="439"/>
                  </a:lnTo>
                  <a:lnTo>
                    <a:pt x="13" y="328"/>
                  </a:lnTo>
                  <a:lnTo>
                    <a:pt x="13" y="328"/>
                  </a:lnTo>
                  <a:lnTo>
                    <a:pt x="13" y="327"/>
                  </a:lnTo>
                  <a:lnTo>
                    <a:pt x="15" y="326"/>
                  </a:lnTo>
                  <a:lnTo>
                    <a:pt x="191" y="326"/>
                  </a:lnTo>
                  <a:lnTo>
                    <a:pt x="191" y="326"/>
                  </a:lnTo>
                  <a:lnTo>
                    <a:pt x="192" y="327"/>
                  </a:lnTo>
                  <a:lnTo>
                    <a:pt x="194" y="328"/>
                  </a:lnTo>
                  <a:lnTo>
                    <a:pt x="194" y="328"/>
                  </a:lnTo>
                  <a:close/>
                  <a:moveTo>
                    <a:pt x="453" y="328"/>
                  </a:moveTo>
                  <a:lnTo>
                    <a:pt x="453" y="439"/>
                  </a:lnTo>
                  <a:lnTo>
                    <a:pt x="453" y="439"/>
                  </a:lnTo>
                  <a:lnTo>
                    <a:pt x="453" y="440"/>
                  </a:lnTo>
                  <a:lnTo>
                    <a:pt x="452" y="441"/>
                  </a:lnTo>
                  <a:lnTo>
                    <a:pt x="274" y="441"/>
                  </a:lnTo>
                  <a:lnTo>
                    <a:pt x="274" y="441"/>
                  </a:lnTo>
                  <a:lnTo>
                    <a:pt x="273" y="440"/>
                  </a:lnTo>
                  <a:lnTo>
                    <a:pt x="272" y="439"/>
                  </a:lnTo>
                  <a:lnTo>
                    <a:pt x="272" y="328"/>
                  </a:lnTo>
                  <a:lnTo>
                    <a:pt x="272" y="328"/>
                  </a:lnTo>
                  <a:lnTo>
                    <a:pt x="273" y="327"/>
                  </a:lnTo>
                  <a:lnTo>
                    <a:pt x="274" y="326"/>
                  </a:lnTo>
                  <a:lnTo>
                    <a:pt x="452" y="326"/>
                  </a:lnTo>
                  <a:lnTo>
                    <a:pt x="452" y="326"/>
                  </a:lnTo>
                  <a:lnTo>
                    <a:pt x="453" y="327"/>
                  </a:lnTo>
                  <a:lnTo>
                    <a:pt x="453" y="328"/>
                  </a:lnTo>
                  <a:lnTo>
                    <a:pt x="453" y="328"/>
                  </a:lnTo>
                  <a:close/>
                  <a:moveTo>
                    <a:pt x="713" y="439"/>
                  </a:moveTo>
                  <a:lnTo>
                    <a:pt x="713" y="439"/>
                  </a:lnTo>
                  <a:lnTo>
                    <a:pt x="712" y="440"/>
                  </a:lnTo>
                  <a:lnTo>
                    <a:pt x="711" y="441"/>
                  </a:lnTo>
                  <a:lnTo>
                    <a:pt x="534" y="441"/>
                  </a:lnTo>
                  <a:lnTo>
                    <a:pt x="534" y="441"/>
                  </a:lnTo>
                  <a:lnTo>
                    <a:pt x="532" y="440"/>
                  </a:lnTo>
                  <a:lnTo>
                    <a:pt x="532" y="439"/>
                  </a:lnTo>
                  <a:lnTo>
                    <a:pt x="532" y="328"/>
                  </a:lnTo>
                  <a:lnTo>
                    <a:pt x="532" y="328"/>
                  </a:lnTo>
                  <a:lnTo>
                    <a:pt x="532" y="327"/>
                  </a:lnTo>
                  <a:lnTo>
                    <a:pt x="534" y="326"/>
                  </a:lnTo>
                  <a:lnTo>
                    <a:pt x="711" y="326"/>
                  </a:lnTo>
                  <a:lnTo>
                    <a:pt x="711" y="326"/>
                  </a:lnTo>
                  <a:lnTo>
                    <a:pt x="712" y="327"/>
                  </a:lnTo>
                  <a:lnTo>
                    <a:pt x="713" y="328"/>
                  </a:lnTo>
                  <a:lnTo>
                    <a:pt x="713" y="4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80" name="Group 379">
            <a:extLst>
              <a:ext uri="{FF2B5EF4-FFF2-40B4-BE49-F238E27FC236}">
                <a16:creationId xmlns:a16="http://schemas.microsoft.com/office/drawing/2014/main" id="{7E9CB719-72BE-45F6-99B3-6D38E7DF4C0C}"/>
              </a:ext>
            </a:extLst>
          </p:cNvPr>
          <p:cNvGrpSpPr/>
          <p:nvPr userDrawn="1"/>
        </p:nvGrpSpPr>
        <p:grpSpPr>
          <a:xfrm>
            <a:off x="5967433" y="2967073"/>
            <a:ext cx="808040" cy="808047"/>
            <a:chOff x="5967433" y="2967073"/>
            <a:chExt cx="808040" cy="808047"/>
          </a:xfrm>
        </p:grpSpPr>
        <p:sp>
          <p:nvSpPr>
            <p:cNvPr id="311" name="Freeform 208">
              <a:extLst>
                <a:ext uri="{FF2B5EF4-FFF2-40B4-BE49-F238E27FC236}">
                  <a16:creationId xmlns:a16="http://schemas.microsoft.com/office/drawing/2014/main" id="{05EFCEF5-D342-47DF-AA10-72E4E33E54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967433" y="2967073"/>
              <a:ext cx="808040" cy="808047"/>
            </a:xfrm>
            <a:custGeom>
              <a:avLst/>
              <a:gdLst>
                <a:gd name="T0" fmla="*/ 1017 w 1017"/>
                <a:gd name="T1" fmla="*/ 535 h 1017"/>
                <a:gd name="T2" fmla="*/ 1007 w 1017"/>
                <a:gd name="T3" fmla="*/ 612 h 1017"/>
                <a:gd name="T4" fmla="*/ 986 w 1017"/>
                <a:gd name="T5" fmla="*/ 684 h 1017"/>
                <a:gd name="T6" fmla="*/ 956 w 1017"/>
                <a:gd name="T7" fmla="*/ 751 h 1017"/>
                <a:gd name="T8" fmla="*/ 917 w 1017"/>
                <a:gd name="T9" fmla="*/ 813 h 1017"/>
                <a:gd name="T10" fmla="*/ 869 w 1017"/>
                <a:gd name="T11" fmla="*/ 869 h 1017"/>
                <a:gd name="T12" fmla="*/ 814 w 1017"/>
                <a:gd name="T13" fmla="*/ 917 h 1017"/>
                <a:gd name="T14" fmla="*/ 751 w 1017"/>
                <a:gd name="T15" fmla="*/ 956 h 1017"/>
                <a:gd name="T16" fmla="*/ 683 w 1017"/>
                <a:gd name="T17" fmla="*/ 987 h 1017"/>
                <a:gd name="T18" fmla="*/ 612 w 1017"/>
                <a:gd name="T19" fmla="*/ 1007 h 1017"/>
                <a:gd name="T20" fmla="*/ 535 w 1017"/>
                <a:gd name="T21" fmla="*/ 1017 h 1017"/>
                <a:gd name="T22" fmla="*/ 483 w 1017"/>
                <a:gd name="T23" fmla="*/ 1017 h 1017"/>
                <a:gd name="T24" fmla="*/ 407 w 1017"/>
                <a:gd name="T25" fmla="*/ 1007 h 1017"/>
                <a:gd name="T26" fmla="*/ 334 w 1017"/>
                <a:gd name="T27" fmla="*/ 987 h 1017"/>
                <a:gd name="T28" fmla="*/ 267 w 1017"/>
                <a:gd name="T29" fmla="*/ 956 h 1017"/>
                <a:gd name="T30" fmla="*/ 204 w 1017"/>
                <a:gd name="T31" fmla="*/ 917 h 1017"/>
                <a:gd name="T32" fmla="*/ 149 w 1017"/>
                <a:gd name="T33" fmla="*/ 869 h 1017"/>
                <a:gd name="T34" fmla="*/ 102 w 1017"/>
                <a:gd name="T35" fmla="*/ 813 h 1017"/>
                <a:gd name="T36" fmla="*/ 62 w 1017"/>
                <a:gd name="T37" fmla="*/ 751 h 1017"/>
                <a:gd name="T38" fmla="*/ 32 w 1017"/>
                <a:gd name="T39" fmla="*/ 684 h 1017"/>
                <a:gd name="T40" fmla="*/ 11 w 1017"/>
                <a:gd name="T41" fmla="*/ 612 h 1017"/>
                <a:gd name="T42" fmla="*/ 2 w 1017"/>
                <a:gd name="T43" fmla="*/ 535 h 1017"/>
                <a:gd name="T44" fmla="*/ 2 w 1017"/>
                <a:gd name="T45" fmla="*/ 483 h 1017"/>
                <a:gd name="T46" fmla="*/ 11 w 1017"/>
                <a:gd name="T47" fmla="*/ 407 h 1017"/>
                <a:gd name="T48" fmla="*/ 32 w 1017"/>
                <a:gd name="T49" fmla="*/ 334 h 1017"/>
                <a:gd name="T50" fmla="*/ 62 w 1017"/>
                <a:gd name="T51" fmla="*/ 266 h 1017"/>
                <a:gd name="T52" fmla="*/ 102 w 1017"/>
                <a:gd name="T53" fmla="*/ 204 h 1017"/>
                <a:gd name="T54" fmla="*/ 149 w 1017"/>
                <a:gd name="T55" fmla="*/ 149 h 1017"/>
                <a:gd name="T56" fmla="*/ 204 w 1017"/>
                <a:gd name="T57" fmla="*/ 101 h 1017"/>
                <a:gd name="T58" fmla="*/ 267 w 1017"/>
                <a:gd name="T59" fmla="*/ 61 h 1017"/>
                <a:gd name="T60" fmla="*/ 334 w 1017"/>
                <a:gd name="T61" fmla="*/ 31 h 1017"/>
                <a:gd name="T62" fmla="*/ 407 w 1017"/>
                <a:gd name="T63" fmla="*/ 10 h 1017"/>
                <a:gd name="T64" fmla="*/ 483 w 1017"/>
                <a:gd name="T65" fmla="*/ 1 h 1017"/>
                <a:gd name="T66" fmla="*/ 535 w 1017"/>
                <a:gd name="T67" fmla="*/ 1 h 1017"/>
                <a:gd name="T68" fmla="*/ 612 w 1017"/>
                <a:gd name="T69" fmla="*/ 10 h 1017"/>
                <a:gd name="T70" fmla="*/ 683 w 1017"/>
                <a:gd name="T71" fmla="*/ 31 h 1017"/>
                <a:gd name="T72" fmla="*/ 751 w 1017"/>
                <a:gd name="T73" fmla="*/ 61 h 1017"/>
                <a:gd name="T74" fmla="*/ 814 w 1017"/>
                <a:gd name="T75" fmla="*/ 101 h 1017"/>
                <a:gd name="T76" fmla="*/ 869 w 1017"/>
                <a:gd name="T77" fmla="*/ 149 h 1017"/>
                <a:gd name="T78" fmla="*/ 917 w 1017"/>
                <a:gd name="T79" fmla="*/ 204 h 1017"/>
                <a:gd name="T80" fmla="*/ 956 w 1017"/>
                <a:gd name="T81" fmla="*/ 266 h 1017"/>
                <a:gd name="T82" fmla="*/ 986 w 1017"/>
                <a:gd name="T83" fmla="*/ 334 h 1017"/>
                <a:gd name="T84" fmla="*/ 1007 w 1017"/>
                <a:gd name="T85" fmla="*/ 407 h 1017"/>
                <a:gd name="T86" fmla="*/ 1017 w 1017"/>
                <a:gd name="T87" fmla="*/ 483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017" h="1017">
                  <a:moveTo>
                    <a:pt x="1017" y="509"/>
                  </a:moveTo>
                  <a:lnTo>
                    <a:pt x="1017" y="509"/>
                  </a:lnTo>
                  <a:lnTo>
                    <a:pt x="1017" y="535"/>
                  </a:lnTo>
                  <a:lnTo>
                    <a:pt x="1015" y="561"/>
                  </a:lnTo>
                  <a:lnTo>
                    <a:pt x="1012" y="586"/>
                  </a:lnTo>
                  <a:lnTo>
                    <a:pt x="1007" y="612"/>
                  </a:lnTo>
                  <a:lnTo>
                    <a:pt x="1001" y="636"/>
                  </a:lnTo>
                  <a:lnTo>
                    <a:pt x="994" y="660"/>
                  </a:lnTo>
                  <a:lnTo>
                    <a:pt x="986" y="684"/>
                  </a:lnTo>
                  <a:lnTo>
                    <a:pt x="978" y="707"/>
                  </a:lnTo>
                  <a:lnTo>
                    <a:pt x="968" y="729"/>
                  </a:lnTo>
                  <a:lnTo>
                    <a:pt x="956" y="751"/>
                  </a:lnTo>
                  <a:lnTo>
                    <a:pt x="944" y="773"/>
                  </a:lnTo>
                  <a:lnTo>
                    <a:pt x="931" y="794"/>
                  </a:lnTo>
                  <a:lnTo>
                    <a:pt x="917" y="813"/>
                  </a:lnTo>
                  <a:lnTo>
                    <a:pt x="901" y="833"/>
                  </a:lnTo>
                  <a:lnTo>
                    <a:pt x="886" y="851"/>
                  </a:lnTo>
                  <a:lnTo>
                    <a:pt x="869" y="869"/>
                  </a:lnTo>
                  <a:lnTo>
                    <a:pt x="852" y="886"/>
                  </a:lnTo>
                  <a:lnTo>
                    <a:pt x="833" y="901"/>
                  </a:lnTo>
                  <a:lnTo>
                    <a:pt x="814" y="917"/>
                  </a:lnTo>
                  <a:lnTo>
                    <a:pt x="794" y="931"/>
                  </a:lnTo>
                  <a:lnTo>
                    <a:pt x="773" y="944"/>
                  </a:lnTo>
                  <a:lnTo>
                    <a:pt x="751" y="956"/>
                  </a:lnTo>
                  <a:lnTo>
                    <a:pt x="729" y="968"/>
                  </a:lnTo>
                  <a:lnTo>
                    <a:pt x="708" y="978"/>
                  </a:lnTo>
                  <a:lnTo>
                    <a:pt x="683" y="987"/>
                  </a:lnTo>
                  <a:lnTo>
                    <a:pt x="660" y="994"/>
                  </a:lnTo>
                  <a:lnTo>
                    <a:pt x="636" y="1001"/>
                  </a:lnTo>
                  <a:lnTo>
                    <a:pt x="612" y="1007"/>
                  </a:lnTo>
                  <a:lnTo>
                    <a:pt x="587" y="1012"/>
                  </a:lnTo>
                  <a:lnTo>
                    <a:pt x="561" y="1015"/>
                  </a:lnTo>
                  <a:lnTo>
                    <a:pt x="535" y="1017"/>
                  </a:lnTo>
                  <a:lnTo>
                    <a:pt x="510" y="1017"/>
                  </a:lnTo>
                  <a:lnTo>
                    <a:pt x="510" y="1017"/>
                  </a:lnTo>
                  <a:lnTo>
                    <a:pt x="483" y="1017"/>
                  </a:lnTo>
                  <a:lnTo>
                    <a:pt x="457" y="1015"/>
                  </a:lnTo>
                  <a:lnTo>
                    <a:pt x="431" y="1012"/>
                  </a:lnTo>
                  <a:lnTo>
                    <a:pt x="407" y="1007"/>
                  </a:lnTo>
                  <a:lnTo>
                    <a:pt x="382" y="1001"/>
                  </a:lnTo>
                  <a:lnTo>
                    <a:pt x="357" y="994"/>
                  </a:lnTo>
                  <a:lnTo>
                    <a:pt x="334" y="987"/>
                  </a:lnTo>
                  <a:lnTo>
                    <a:pt x="311" y="978"/>
                  </a:lnTo>
                  <a:lnTo>
                    <a:pt x="288" y="968"/>
                  </a:lnTo>
                  <a:lnTo>
                    <a:pt x="267" y="956"/>
                  </a:lnTo>
                  <a:lnTo>
                    <a:pt x="246" y="944"/>
                  </a:lnTo>
                  <a:lnTo>
                    <a:pt x="225" y="931"/>
                  </a:lnTo>
                  <a:lnTo>
                    <a:pt x="204" y="917"/>
                  </a:lnTo>
                  <a:lnTo>
                    <a:pt x="186" y="901"/>
                  </a:lnTo>
                  <a:lnTo>
                    <a:pt x="167" y="886"/>
                  </a:lnTo>
                  <a:lnTo>
                    <a:pt x="149" y="869"/>
                  </a:lnTo>
                  <a:lnTo>
                    <a:pt x="133" y="851"/>
                  </a:lnTo>
                  <a:lnTo>
                    <a:pt x="117" y="833"/>
                  </a:lnTo>
                  <a:lnTo>
                    <a:pt x="102" y="813"/>
                  </a:lnTo>
                  <a:lnTo>
                    <a:pt x="87" y="794"/>
                  </a:lnTo>
                  <a:lnTo>
                    <a:pt x="74" y="773"/>
                  </a:lnTo>
                  <a:lnTo>
                    <a:pt x="62" y="751"/>
                  </a:lnTo>
                  <a:lnTo>
                    <a:pt x="51" y="729"/>
                  </a:lnTo>
                  <a:lnTo>
                    <a:pt x="41" y="707"/>
                  </a:lnTo>
                  <a:lnTo>
                    <a:pt x="32" y="684"/>
                  </a:lnTo>
                  <a:lnTo>
                    <a:pt x="24" y="660"/>
                  </a:lnTo>
                  <a:lnTo>
                    <a:pt x="17" y="636"/>
                  </a:lnTo>
                  <a:lnTo>
                    <a:pt x="11" y="612"/>
                  </a:lnTo>
                  <a:lnTo>
                    <a:pt x="6" y="586"/>
                  </a:lnTo>
                  <a:lnTo>
                    <a:pt x="3" y="561"/>
                  </a:lnTo>
                  <a:lnTo>
                    <a:pt x="2" y="535"/>
                  </a:lnTo>
                  <a:lnTo>
                    <a:pt x="0" y="509"/>
                  </a:lnTo>
                  <a:lnTo>
                    <a:pt x="0" y="509"/>
                  </a:lnTo>
                  <a:lnTo>
                    <a:pt x="2" y="483"/>
                  </a:lnTo>
                  <a:lnTo>
                    <a:pt x="3" y="457"/>
                  </a:lnTo>
                  <a:lnTo>
                    <a:pt x="6" y="431"/>
                  </a:lnTo>
                  <a:lnTo>
                    <a:pt x="11" y="407"/>
                  </a:lnTo>
                  <a:lnTo>
                    <a:pt x="17" y="381"/>
                  </a:lnTo>
                  <a:lnTo>
                    <a:pt x="24" y="357"/>
                  </a:lnTo>
                  <a:lnTo>
                    <a:pt x="32" y="334"/>
                  </a:lnTo>
                  <a:lnTo>
                    <a:pt x="41" y="311"/>
                  </a:lnTo>
                  <a:lnTo>
                    <a:pt x="51" y="288"/>
                  </a:lnTo>
                  <a:lnTo>
                    <a:pt x="62" y="266"/>
                  </a:lnTo>
                  <a:lnTo>
                    <a:pt x="74" y="245"/>
                  </a:lnTo>
                  <a:lnTo>
                    <a:pt x="87" y="225"/>
                  </a:lnTo>
                  <a:lnTo>
                    <a:pt x="102" y="204"/>
                  </a:lnTo>
                  <a:lnTo>
                    <a:pt x="117" y="185"/>
                  </a:lnTo>
                  <a:lnTo>
                    <a:pt x="133" y="167"/>
                  </a:lnTo>
                  <a:lnTo>
                    <a:pt x="149" y="149"/>
                  </a:lnTo>
                  <a:lnTo>
                    <a:pt x="167" y="132"/>
                  </a:lnTo>
                  <a:lnTo>
                    <a:pt x="186" y="116"/>
                  </a:lnTo>
                  <a:lnTo>
                    <a:pt x="204" y="101"/>
                  </a:lnTo>
                  <a:lnTo>
                    <a:pt x="225" y="86"/>
                  </a:lnTo>
                  <a:lnTo>
                    <a:pt x="246" y="74"/>
                  </a:lnTo>
                  <a:lnTo>
                    <a:pt x="267" y="61"/>
                  </a:lnTo>
                  <a:lnTo>
                    <a:pt x="288" y="51"/>
                  </a:lnTo>
                  <a:lnTo>
                    <a:pt x="311" y="40"/>
                  </a:lnTo>
                  <a:lnTo>
                    <a:pt x="334" y="31"/>
                  </a:lnTo>
                  <a:lnTo>
                    <a:pt x="357" y="23"/>
                  </a:lnTo>
                  <a:lnTo>
                    <a:pt x="382" y="16"/>
                  </a:lnTo>
                  <a:lnTo>
                    <a:pt x="407" y="10"/>
                  </a:lnTo>
                  <a:lnTo>
                    <a:pt x="431" y="6"/>
                  </a:lnTo>
                  <a:lnTo>
                    <a:pt x="457" y="2"/>
                  </a:lnTo>
                  <a:lnTo>
                    <a:pt x="483" y="1"/>
                  </a:lnTo>
                  <a:lnTo>
                    <a:pt x="510" y="0"/>
                  </a:lnTo>
                  <a:lnTo>
                    <a:pt x="510" y="0"/>
                  </a:lnTo>
                  <a:lnTo>
                    <a:pt x="535" y="1"/>
                  </a:lnTo>
                  <a:lnTo>
                    <a:pt x="561" y="2"/>
                  </a:lnTo>
                  <a:lnTo>
                    <a:pt x="587" y="6"/>
                  </a:lnTo>
                  <a:lnTo>
                    <a:pt x="612" y="10"/>
                  </a:lnTo>
                  <a:lnTo>
                    <a:pt x="636" y="16"/>
                  </a:lnTo>
                  <a:lnTo>
                    <a:pt x="660" y="23"/>
                  </a:lnTo>
                  <a:lnTo>
                    <a:pt x="683" y="31"/>
                  </a:lnTo>
                  <a:lnTo>
                    <a:pt x="708" y="40"/>
                  </a:lnTo>
                  <a:lnTo>
                    <a:pt x="729" y="51"/>
                  </a:lnTo>
                  <a:lnTo>
                    <a:pt x="751" y="61"/>
                  </a:lnTo>
                  <a:lnTo>
                    <a:pt x="773" y="74"/>
                  </a:lnTo>
                  <a:lnTo>
                    <a:pt x="794" y="86"/>
                  </a:lnTo>
                  <a:lnTo>
                    <a:pt x="814" y="101"/>
                  </a:lnTo>
                  <a:lnTo>
                    <a:pt x="833" y="116"/>
                  </a:lnTo>
                  <a:lnTo>
                    <a:pt x="852" y="132"/>
                  </a:lnTo>
                  <a:lnTo>
                    <a:pt x="869" y="149"/>
                  </a:lnTo>
                  <a:lnTo>
                    <a:pt x="886" y="167"/>
                  </a:lnTo>
                  <a:lnTo>
                    <a:pt x="901" y="185"/>
                  </a:lnTo>
                  <a:lnTo>
                    <a:pt x="917" y="204"/>
                  </a:lnTo>
                  <a:lnTo>
                    <a:pt x="931" y="225"/>
                  </a:lnTo>
                  <a:lnTo>
                    <a:pt x="944" y="245"/>
                  </a:lnTo>
                  <a:lnTo>
                    <a:pt x="956" y="266"/>
                  </a:lnTo>
                  <a:lnTo>
                    <a:pt x="968" y="288"/>
                  </a:lnTo>
                  <a:lnTo>
                    <a:pt x="978" y="311"/>
                  </a:lnTo>
                  <a:lnTo>
                    <a:pt x="986" y="334"/>
                  </a:lnTo>
                  <a:lnTo>
                    <a:pt x="994" y="357"/>
                  </a:lnTo>
                  <a:lnTo>
                    <a:pt x="1001" y="381"/>
                  </a:lnTo>
                  <a:lnTo>
                    <a:pt x="1007" y="407"/>
                  </a:lnTo>
                  <a:lnTo>
                    <a:pt x="1012" y="431"/>
                  </a:lnTo>
                  <a:lnTo>
                    <a:pt x="1015" y="457"/>
                  </a:lnTo>
                  <a:lnTo>
                    <a:pt x="1017" y="483"/>
                  </a:lnTo>
                  <a:lnTo>
                    <a:pt x="1017" y="509"/>
                  </a:lnTo>
                  <a:lnTo>
                    <a:pt x="1017" y="509"/>
                  </a:lnTo>
                  <a:close/>
                </a:path>
              </a:pathLst>
            </a:custGeom>
            <a:solidFill>
              <a:srgbClr val="49CF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5" name="Freeform 212">
              <a:extLst>
                <a:ext uri="{FF2B5EF4-FFF2-40B4-BE49-F238E27FC236}">
                  <a16:creationId xmlns:a16="http://schemas.microsoft.com/office/drawing/2014/main" id="{8E9BEAC3-3E89-4520-8E85-50E08075465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191271" y="3189326"/>
              <a:ext cx="360364" cy="363542"/>
            </a:xfrm>
            <a:custGeom>
              <a:avLst/>
              <a:gdLst>
                <a:gd name="T0" fmla="*/ 455 w 455"/>
                <a:gd name="T1" fmla="*/ 456 h 456"/>
                <a:gd name="T2" fmla="*/ 0 w 455"/>
                <a:gd name="T3" fmla="*/ 456 h 456"/>
                <a:gd name="T4" fmla="*/ 0 w 455"/>
                <a:gd name="T5" fmla="*/ 0 h 456"/>
                <a:gd name="T6" fmla="*/ 455 w 455"/>
                <a:gd name="T7" fmla="*/ 0 h 456"/>
                <a:gd name="T8" fmla="*/ 455 w 455"/>
                <a:gd name="T9" fmla="*/ 456 h 456"/>
                <a:gd name="T10" fmla="*/ 44 w 455"/>
                <a:gd name="T11" fmla="*/ 411 h 456"/>
                <a:gd name="T12" fmla="*/ 410 w 455"/>
                <a:gd name="T13" fmla="*/ 411 h 456"/>
                <a:gd name="T14" fmla="*/ 410 w 455"/>
                <a:gd name="T15" fmla="*/ 45 h 456"/>
                <a:gd name="T16" fmla="*/ 44 w 455"/>
                <a:gd name="T17" fmla="*/ 45 h 456"/>
                <a:gd name="T18" fmla="*/ 44 w 455"/>
                <a:gd name="T19" fmla="*/ 411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55" h="456">
                  <a:moveTo>
                    <a:pt x="455" y="456"/>
                  </a:moveTo>
                  <a:lnTo>
                    <a:pt x="0" y="456"/>
                  </a:lnTo>
                  <a:lnTo>
                    <a:pt x="0" y="0"/>
                  </a:lnTo>
                  <a:lnTo>
                    <a:pt x="455" y="0"/>
                  </a:lnTo>
                  <a:lnTo>
                    <a:pt x="455" y="456"/>
                  </a:lnTo>
                  <a:close/>
                  <a:moveTo>
                    <a:pt x="44" y="411"/>
                  </a:moveTo>
                  <a:lnTo>
                    <a:pt x="410" y="411"/>
                  </a:lnTo>
                  <a:lnTo>
                    <a:pt x="410" y="45"/>
                  </a:lnTo>
                  <a:lnTo>
                    <a:pt x="44" y="45"/>
                  </a:lnTo>
                  <a:lnTo>
                    <a:pt x="44" y="411"/>
                  </a:lnTo>
                  <a:close/>
                </a:path>
              </a:pathLst>
            </a:custGeom>
            <a:noFill/>
            <a:ln w="7938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6" name="Freeform 213">
              <a:extLst>
                <a:ext uri="{FF2B5EF4-FFF2-40B4-BE49-F238E27FC236}">
                  <a16:creationId xmlns:a16="http://schemas.microsoft.com/office/drawing/2014/main" id="{97769BBC-F8FB-4337-A318-F36F27E0EF3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26196" y="3103600"/>
              <a:ext cx="17463" cy="74613"/>
            </a:xfrm>
            <a:custGeom>
              <a:avLst/>
              <a:gdLst>
                <a:gd name="T0" fmla="*/ 22 w 22"/>
                <a:gd name="T1" fmla="*/ 58 h 93"/>
                <a:gd name="T2" fmla="*/ 22 w 22"/>
                <a:gd name="T3" fmla="*/ 93 h 93"/>
                <a:gd name="T4" fmla="*/ 0 w 22"/>
                <a:gd name="T5" fmla="*/ 93 h 93"/>
                <a:gd name="T6" fmla="*/ 0 w 22"/>
                <a:gd name="T7" fmla="*/ 58 h 93"/>
                <a:gd name="T8" fmla="*/ 0 w 22"/>
                <a:gd name="T9" fmla="*/ 58 h 93"/>
                <a:gd name="T10" fmla="*/ 0 w 22"/>
                <a:gd name="T11" fmla="*/ 55 h 93"/>
                <a:gd name="T12" fmla="*/ 3 w 22"/>
                <a:gd name="T13" fmla="*/ 51 h 93"/>
                <a:gd name="T14" fmla="*/ 5 w 22"/>
                <a:gd name="T15" fmla="*/ 49 h 93"/>
                <a:gd name="T16" fmla="*/ 8 w 22"/>
                <a:gd name="T17" fmla="*/ 47 h 93"/>
                <a:gd name="T18" fmla="*/ 8 w 22"/>
                <a:gd name="T19" fmla="*/ 3 h 93"/>
                <a:gd name="T20" fmla="*/ 8 w 22"/>
                <a:gd name="T21" fmla="*/ 3 h 93"/>
                <a:gd name="T22" fmla="*/ 8 w 22"/>
                <a:gd name="T23" fmla="*/ 1 h 93"/>
                <a:gd name="T24" fmla="*/ 12 w 22"/>
                <a:gd name="T25" fmla="*/ 0 h 93"/>
                <a:gd name="T26" fmla="*/ 12 w 22"/>
                <a:gd name="T27" fmla="*/ 0 h 93"/>
                <a:gd name="T28" fmla="*/ 14 w 22"/>
                <a:gd name="T29" fmla="*/ 1 h 93"/>
                <a:gd name="T30" fmla="*/ 15 w 22"/>
                <a:gd name="T31" fmla="*/ 3 h 93"/>
                <a:gd name="T32" fmla="*/ 15 w 22"/>
                <a:gd name="T33" fmla="*/ 47 h 93"/>
                <a:gd name="T34" fmla="*/ 15 w 22"/>
                <a:gd name="T35" fmla="*/ 47 h 93"/>
                <a:gd name="T36" fmla="*/ 19 w 22"/>
                <a:gd name="T37" fmla="*/ 49 h 93"/>
                <a:gd name="T38" fmla="*/ 21 w 22"/>
                <a:gd name="T39" fmla="*/ 51 h 93"/>
                <a:gd name="T40" fmla="*/ 22 w 22"/>
                <a:gd name="T41" fmla="*/ 55 h 93"/>
                <a:gd name="T42" fmla="*/ 22 w 22"/>
                <a:gd name="T43" fmla="*/ 58 h 93"/>
                <a:gd name="T44" fmla="*/ 22 w 22"/>
                <a:gd name="T45" fmla="*/ 58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2" h="93">
                  <a:moveTo>
                    <a:pt x="22" y="58"/>
                  </a:moveTo>
                  <a:lnTo>
                    <a:pt x="22" y="93"/>
                  </a:lnTo>
                  <a:lnTo>
                    <a:pt x="0" y="93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55"/>
                  </a:lnTo>
                  <a:lnTo>
                    <a:pt x="3" y="51"/>
                  </a:lnTo>
                  <a:lnTo>
                    <a:pt x="5" y="49"/>
                  </a:lnTo>
                  <a:lnTo>
                    <a:pt x="8" y="47"/>
                  </a:lnTo>
                  <a:lnTo>
                    <a:pt x="8" y="3"/>
                  </a:lnTo>
                  <a:lnTo>
                    <a:pt x="8" y="3"/>
                  </a:lnTo>
                  <a:lnTo>
                    <a:pt x="8" y="1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4" y="1"/>
                  </a:lnTo>
                  <a:lnTo>
                    <a:pt x="15" y="3"/>
                  </a:lnTo>
                  <a:lnTo>
                    <a:pt x="15" y="47"/>
                  </a:lnTo>
                  <a:lnTo>
                    <a:pt x="15" y="47"/>
                  </a:lnTo>
                  <a:lnTo>
                    <a:pt x="19" y="49"/>
                  </a:lnTo>
                  <a:lnTo>
                    <a:pt x="21" y="51"/>
                  </a:lnTo>
                  <a:lnTo>
                    <a:pt x="22" y="55"/>
                  </a:lnTo>
                  <a:lnTo>
                    <a:pt x="22" y="58"/>
                  </a:lnTo>
                  <a:lnTo>
                    <a:pt x="22" y="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7" name="Freeform 214">
              <a:extLst>
                <a:ext uri="{FF2B5EF4-FFF2-40B4-BE49-F238E27FC236}">
                  <a16:creationId xmlns:a16="http://schemas.microsoft.com/office/drawing/2014/main" id="{937F110C-8A75-40CF-B8FB-49996C676B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56359" y="3103600"/>
              <a:ext cx="19050" cy="74613"/>
            </a:xfrm>
            <a:custGeom>
              <a:avLst/>
              <a:gdLst>
                <a:gd name="T0" fmla="*/ 23 w 23"/>
                <a:gd name="T1" fmla="*/ 58 h 93"/>
                <a:gd name="T2" fmla="*/ 23 w 23"/>
                <a:gd name="T3" fmla="*/ 93 h 93"/>
                <a:gd name="T4" fmla="*/ 0 w 23"/>
                <a:gd name="T5" fmla="*/ 93 h 93"/>
                <a:gd name="T6" fmla="*/ 0 w 23"/>
                <a:gd name="T7" fmla="*/ 58 h 93"/>
                <a:gd name="T8" fmla="*/ 0 w 23"/>
                <a:gd name="T9" fmla="*/ 58 h 93"/>
                <a:gd name="T10" fmla="*/ 2 w 23"/>
                <a:gd name="T11" fmla="*/ 55 h 93"/>
                <a:gd name="T12" fmla="*/ 3 w 23"/>
                <a:gd name="T13" fmla="*/ 51 h 93"/>
                <a:gd name="T14" fmla="*/ 5 w 23"/>
                <a:gd name="T15" fmla="*/ 49 h 93"/>
                <a:gd name="T16" fmla="*/ 8 w 23"/>
                <a:gd name="T17" fmla="*/ 47 h 93"/>
                <a:gd name="T18" fmla="*/ 8 w 23"/>
                <a:gd name="T19" fmla="*/ 3 h 93"/>
                <a:gd name="T20" fmla="*/ 8 w 23"/>
                <a:gd name="T21" fmla="*/ 3 h 93"/>
                <a:gd name="T22" fmla="*/ 10 w 23"/>
                <a:gd name="T23" fmla="*/ 1 h 93"/>
                <a:gd name="T24" fmla="*/ 12 w 23"/>
                <a:gd name="T25" fmla="*/ 0 h 93"/>
                <a:gd name="T26" fmla="*/ 12 w 23"/>
                <a:gd name="T27" fmla="*/ 0 h 93"/>
                <a:gd name="T28" fmla="*/ 14 w 23"/>
                <a:gd name="T29" fmla="*/ 1 h 93"/>
                <a:gd name="T30" fmla="*/ 15 w 23"/>
                <a:gd name="T31" fmla="*/ 3 h 93"/>
                <a:gd name="T32" fmla="*/ 15 w 23"/>
                <a:gd name="T33" fmla="*/ 47 h 93"/>
                <a:gd name="T34" fmla="*/ 15 w 23"/>
                <a:gd name="T35" fmla="*/ 47 h 93"/>
                <a:gd name="T36" fmla="*/ 19 w 23"/>
                <a:gd name="T37" fmla="*/ 49 h 93"/>
                <a:gd name="T38" fmla="*/ 21 w 23"/>
                <a:gd name="T39" fmla="*/ 51 h 93"/>
                <a:gd name="T40" fmla="*/ 22 w 23"/>
                <a:gd name="T41" fmla="*/ 55 h 93"/>
                <a:gd name="T42" fmla="*/ 23 w 23"/>
                <a:gd name="T43" fmla="*/ 58 h 93"/>
                <a:gd name="T44" fmla="*/ 23 w 23"/>
                <a:gd name="T45" fmla="*/ 58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3" h="93">
                  <a:moveTo>
                    <a:pt x="23" y="58"/>
                  </a:moveTo>
                  <a:lnTo>
                    <a:pt x="23" y="93"/>
                  </a:lnTo>
                  <a:lnTo>
                    <a:pt x="0" y="93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2" y="55"/>
                  </a:lnTo>
                  <a:lnTo>
                    <a:pt x="3" y="51"/>
                  </a:lnTo>
                  <a:lnTo>
                    <a:pt x="5" y="49"/>
                  </a:lnTo>
                  <a:lnTo>
                    <a:pt x="8" y="47"/>
                  </a:lnTo>
                  <a:lnTo>
                    <a:pt x="8" y="3"/>
                  </a:lnTo>
                  <a:lnTo>
                    <a:pt x="8" y="3"/>
                  </a:lnTo>
                  <a:lnTo>
                    <a:pt x="10" y="1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4" y="1"/>
                  </a:lnTo>
                  <a:lnTo>
                    <a:pt x="15" y="3"/>
                  </a:lnTo>
                  <a:lnTo>
                    <a:pt x="15" y="47"/>
                  </a:lnTo>
                  <a:lnTo>
                    <a:pt x="15" y="47"/>
                  </a:lnTo>
                  <a:lnTo>
                    <a:pt x="19" y="49"/>
                  </a:lnTo>
                  <a:lnTo>
                    <a:pt x="21" y="51"/>
                  </a:lnTo>
                  <a:lnTo>
                    <a:pt x="22" y="55"/>
                  </a:lnTo>
                  <a:lnTo>
                    <a:pt x="23" y="58"/>
                  </a:lnTo>
                  <a:lnTo>
                    <a:pt x="23" y="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8" name="Freeform 215">
              <a:extLst>
                <a:ext uri="{FF2B5EF4-FFF2-40B4-BE49-F238E27FC236}">
                  <a16:creationId xmlns:a16="http://schemas.microsoft.com/office/drawing/2014/main" id="{C7AFF641-B25A-43C0-995A-3F7277C33A9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86521" y="3103600"/>
              <a:ext cx="19050" cy="74613"/>
            </a:xfrm>
            <a:custGeom>
              <a:avLst/>
              <a:gdLst>
                <a:gd name="T0" fmla="*/ 23 w 23"/>
                <a:gd name="T1" fmla="*/ 58 h 93"/>
                <a:gd name="T2" fmla="*/ 23 w 23"/>
                <a:gd name="T3" fmla="*/ 93 h 93"/>
                <a:gd name="T4" fmla="*/ 0 w 23"/>
                <a:gd name="T5" fmla="*/ 93 h 93"/>
                <a:gd name="T6" fmla="*/ 0 w 23"/>
                <a:gd name="T7" fmla="*/ 58 h 93"/>
                <a:gd name="T8" fmla="*/ 0 w 23"/>
                <a:gd name="T9" fmla="*/ 58 h 93"/>
                <a:gd name="T10" fmla="*/ 2 w 23"/>
                <a:gd name="T11" fmla="*/ 55 h 93"/>
                <a:gd name="T12" fmla="*/ 3 w 23"/>
                <a:gd name="T13" fmla="*/ 51 h 93"/>
                <a:gd name="T14" fmla="*/ 5 w 23"/>
                <a:gd name="T15" fmla="*/ 49 h 93"/>
                <a:gd name="T16" fmla="*/ 8 w 23"/>
                <a:gd name="T17" fmla="*/ 47 h 93"/>
                <a:gd name="T18" fmla="*/ 8 w 23"/>
                <a:gd name="T19" fmla="*/ 3 h 93"/>
                <a:gd name="T20" fmla="*/ 8 w 23"/>
                <a:gd name="T21" fmla="*/ 3 h 93"/>
                <a:gd name="T22" fmla="*/ 10 w 23"/>
                <a:gd name="T23" fmla="*/ 1 h 93"/>
                <a:gd name="T24" fmla="*/ 12 w 23"/>
                <a:gd name="T25" fmla="*/ 0 h 93"/>
                <a:gd name="T26" fmla="*/ 12 w 23"/>
                <a:gd name="T27" fmla="*/ 0 h 93"/>
                <a:gd name="T28" fmla="*/ 14 w 23"/>
                <a:gd name="T29" fmla="*/ 1 h 93"/>
                <a:gd name="T30" fmla="*/ 15 w 23"/>
                <a:gd name="T31" fmla="*/ 3 h 93"/>
                <a:gd name="T32" fmla="*/ 15 w 23"/>
                <a:gd name="T33" fmla="*/ 47 h 93"/>
                <a:gd name="T34" fmla="*/ 15 w 23"/>
                <a:gd name="T35" fmla="*/ 47 h 93"/>
                <a:gd name="T36" fmla="*/ 19 w 23"/>
                <a:gd name="T37" fmla="*/ 49 h 93"/>
                <a:gd name="T38" fmla="*/ 21 w 23"/>
                <a:gd name="T39" fmla="*/ 51 h 93"/>
                <a:gd name="T40" fmla="*/ 22 w 23"/>
                <a:gd name="T41" fmla="*/ 55 h 93"/>
                <a:gd name="T42" fmla="*/ 23 w 23"/>
                <a:gd name="T43" fmla="*/ 58 h 93"/>
                <a:gd name="T44" fmla="*/ 23 w 23"/>
                <a:gd name="T45" fmla="*/ 58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3" h="93">
                  <a:moveTo>
                    <a:pt x="23" y="58"/>
                  </a:moveTo>
                  <a:lnTo>
                    <a:pt x="23" y="93"/>
                  </a:lnTo>
                  <a:lnTo>
                    <a:pt x="0" y="93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2" y="55"/>
                  </a:lnTo>
                  <a:lnTo>
                    <a:pt x="3" y="51"/>
                  </a:lnTo>
                  <a:lnTo>
                    <a:pt x="5" y="49"/>
                  </a:lnTo>
                  <a:lnTo>
                    <a:pt x="8" y="47"/>
                  </a:lnTo>
                  <a:lnTo>
                    <a:pt x="8" y="3"/>
                  </a:lnTo>
                  <a:lnTo>
                    <a:pt x="8" y="3"/>
                  </a:lnTo>
                  <a:lnTo>
                    <a:pt x="10" y="1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4" y="1"/>
                  </a:lnTo>
                  <a:lnTo>
                    <a:pt x="15" y="3"/>
                  </a:lnTo>
                  <a:lnTo>
                    <a:pt x="15" y="47"/>
                  </a:lnTo>
                  <a:lnTo>
                    <a:pt x="15" y="47"/>
                  </a:lnTo>
                  <a:lnTo>
                    <a:pt x="19" y="49"/>
                  </a:lnTo>
                  <a:lnTo>
                    <a:pt x="21" y="51"/>
                  </a:lnTo>
                  <a:lnTo>
                    <a:pt x="22" y="55"/>
                  </a:lnTo>
                  <a:lnTo>
                    <a:pt x="23" y="58"/>
                  </a:lnTo>
                  <a:lnTo>
                    <a:pt x="23" y="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9" name="Freeform 216">
              <a:extLst>
                <a:ext uri="{FF2B5EF4-FFF2-40B4-BE49-F238E27FC236}">
                  <a16:creationId xmlns:a16="http://schemas.microsoft.com/office/drawing/2014/main" id="{3E7F35EF-D1DE-42A9-82FC-EEC44FB1AD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16684" y="3103600"/>
              <a:ext cx="19050" cy="74613"/>
            </a:xfrm>
            <a:custGeom>
              <a:avLst/>
              <a:gdLst>
                <a:gd name="T0" fmla="*/ 23 w 23"/>
                <a:gd name="T1" fmla="*/ 58 h 93"/>
                <a:gd name="T2" fmla="*/ 23 w 23"/>
                <a:gd name="T3" fmla="*/ 93 h 93"/>
                <a:gd name="T4" fmla="*/ 0 w 23"/>
                <a:gd name="T5" fmla="*/ 93 h 93"/>
                <a:gd name="T6" fmla="*/ 0 w 23"/>
                <a:gd name="T7" fmla="*/ 58 h 93"/>
                <a:gd name="T8" fmla="*/ 0 w 23"/>
                <a:gd name="T9" fmla="*/ 58 h 93"/>
                <a:gd name="T10" fmla="*/ 2 w 23"/>
                <a:gd name="T11" fmla="*/ 55 h 93"/>
                <a:gd name="T12" fmla="*/ 3 w 23"/>
                <a:gd name="T13" fmla="*/ 51 h 93"/>
                <a:gd name="T14" fmla="*/ 5 w 23"/>
                <a:gd name="T15" fmla="*/ 49 h 93"/>
                <a:gd name="T16" fmla="*/ 8 w 23"/>
                <a:gd name="T17" fmla="*/ 47 h 93"/>
                <a:gd name="T18" fmla="*/ 8 w 23"/>
                <a:gd name="T19" fmla="*/ 3 h 93"/>
                <a:gd name="T20" fmla="*/ 8 w 23"/>
                <a:gd name="T21" fmla="*/ 3 h 93"/>
                <a:gd name="T22" fmla="*/ 10 w 23"/>
                <a:gd name="T23" fmla="*/ 1 h 93"/>
                <a:gd name="T24" fmla="*/ 12 w 23"/>
                <a:gd name="T25" fmla="*/ 0 h 93"/>
                <a:gd name="T26" fmla="*/ 12 w 23"/>
                <a:gd name="T27" fmla="*/ 0 h 93"/>
                <a:gd name="T28" fmla="*/ 14 w 23"/>
                <a:gd name="T29" fmla="*/ 1 h 93"/>
                <a:gd name="T30" fmla="*/ 15 w 23"/>
                <a:gd name="T31" fmla="*/ 3 h 93"/>
                <a:gd name="T32" fmla="*/ 15 w 23"/>
                <a:gd name="T33" fmla="*/ 47 h 93"/>
                <a:gd name="T34" fmla="*/ 15 w 23"/>
                <a:gd name="T35" fmla="*/ 47 h 93"/>
                <a:gd name="T36" fmla="*/ 19 w 23"/>
                <a:gd name="T37" fmla="*/ 49 h 93"/>
                <a:gd name="T38" fmla="*/ 21 w 23"/>
                <a:gd name="T39" fmla="*/ 51 h 93"/>
                <a:gd name="T40" fmla="*/ 22 w 23"/>
                <a:gd name="T41" fmla="*/ 55 h 93"/>
                <a:gd name="T42" fmla="*/ 23 w 23"/>
                <a:gd name="T43" fmla="*/ 58 h 93"/>
                <a:gd name="T44" fmla="*/ 23 w 23"/>
                <a:gd name="T45" fmla="*/ 58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3" h="93">
                  <a:moveTo>
                    <a:pt x="23" y="58"/>
                  </a:moveTo>
                  <a:lnTo>
                    <a:pt x="23" y="93"/>
                  </a:lnTo>
                  <a:lnTo>
                    <a:pt x="0" y="93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2" y="55"/>
                  </a:lnTo>
                  <a:lnTo>
                    <a:pt x="3" y="51"/>
                  </a:lnTo>
                  <a:lnTo>
                    <a:pt x="5" y="49"/>
                  </a:lnTo>
                  <a:lnTo>
                    <a:pt x="8" y="47"/>
                  </a:lnTo>
                  <a:lnTo>
                    <a:pt x="8" y="3"/>
                  </a:lnTo>
                  <a:lnTo>
                    <a:pt x="8" y="3"/>
                  </a:lnTo>
                  <a:lnTo>
                    <a:pt x="10" y="1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4" y="1"/>
                  </a:lnTo>
                  <a:lnTo>
                    <a:pt x="15" y="3"/>
                  </a:lnTo>
                  <a:lnTo>
                    <a:pt x="15" y="47"/>
                  </a:lnTo>
                  <a:lnTo>
                    <a:pt x="15" y="47"/>
                  </a:lnTo>
                  <a:lnTo>
                    <a:pt x="19" y="49"/>
                  </a:lnTo>
                  <a:lnTo>
                    <a:pt x="21" y="51"/>
                  </a:lnTo>
                  <a:lnTo>
                    <a:pt x="22" y="55"/>
                  </a:lnTo>
                  <a:lnTo>
                    <a:pt x="23" y="58"/>
                  </a:lnTo>
                  <a:lnTo>
                    <a:pt x="23" y="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0" name="Freeform 217">
              <a:extLst>
                <a:ext uri="{FF2B5EF4-FFF2-40B4-BE49-F238E27FC236}">
                  <a16:creationId xmlns:a16="http://schemas.microsoft.com/office/drawing/2014/main" id="{CF5A6E20-C256-469C-AC32-FBFF14564A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46847" y="3103600"/>
              <a:ext cx="19050" cy="74613"/>
            </a:xfrm>
            <a:custGeom>
              <a:avLst/>
              <a:gdLst>
                <a:gd name="T0" fmla="*/ 23 w 23"/>
                <a:gd name="T1" fmla="*/ 58 h 93"/>
                <a:gd name="T2" fmla="*/ 23 w 23"/>
                <a:gd name="T3" fmla="*/ 93 h 93"/>
                <a:gd name="T4" fmla="*/ 0 w 23"/>
                <a:gd name="T5" fmla="*/ 93 h 93"/>
                <a:gd name="T6" fmla="*/ 0 w 23"/>
                <a:gd name="T7" fmla="*/ 58 h 93"/>
                <a:gd name="T8" fmla="*/ 0 w 23"/>
                <a:gd name="T9" fmla="*/ 58 h 93"/>
                <a:gd name="T10" fmla="*/ 2 w 23"/>
                <a:gd name="T11" fmla="*/ 55 h 93"/>
                <a:gd name="T12" fmla="*/ 3 w 23"/>
                <a:gd name="T13" fmla="*/ 51 h 93"/>
                <a:gd name="T14" fmla="*/ 5 w 23"/>
                <a:gd name="T15" fmla="*/ 49 h 93"/>
                <a:gd name="T16" fmla="*/ 8 w 23"/>
                <a:gd name="T17" fmla="*/ 47 h 93"/>
                <a:gd name="T18" fmla="*/ 8 w 23"/>
                <a:gd name="T19" fmla="*/ 3 h 93"/>
                <a:gd name="T20" fmla="*/ 8 w 23"/>
                <a:gd name="T21" fmla="*/ 3 h 93"/>
                <a:gd name="T22" fmla="*/ 10 w 23"/>
                <a:gd name="T23" fmla="*/ 1 h 93"/>
                <a:gd name="T24" fmla="*/ 12 w 23"/>
                <a:gd name="T25" fmla="*/ 0 h 93"/>
                <a:gd name="T26" fmla="*/ 12 w 23"/>
                <a:gd name="T27" fmla="*/ 0 h 93"/>
                <a:gd name="T28" fmla="*/ 14 w 23"/>
                <a:gd name="T29" fmla="*/ 1 h 93"/>
                <a:gd name="T30" fmla="*/ 15 w 23"/>
                <a:gd name="T31" fmla="*/ 3 h 93"/>
                <a:gd name="T32" fmla="*/ 15 w 23"/>
                <a:gd name="T33" fmla="*/ 47 h 93"/>
                <a:gd name="T34" fmla="*/ 15 w 23"/>
                <a:gd name="T35" fmla="*/ 47 h 93"/>
                <a:gd name="T36" fmla="*/ 19 w 23"/>
                <a:gd name="T37" fmla="*/ 49 h 93"/>
                <a:gd name="T38" fmla="*/ 21 w 23"/>
                <a:gd name="T39" fmla="*/ 51 h 93"/>
                <a:gd name="T40" fmla="*/ 22 w 23"/>
                <a:gd name="T41" fmla="*/ 55 h 93"/>
                <a:gd name="T42" fmla="*/ 23 w 23"/>
                <a:gd name="T43" fmla="*/ 58 h 93"/>
                <a:gd name="T44" fmla="*/ 23 w 23"/>
                <a:gd name="T45" fmla="*/ 58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3" h="93">
                  <a:moveTo>
                    <a:pt x="23" y="58"/>
                  </a:moveTo>
                  <a:lnTo>
                    <a:pt x="23" y="93"/>
                  </a:lnTo>
                  <a:lnTo>
                    <a:pt x="0" y="93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2" y="55"/>
                  </a:lnTo>
                  <a:lnTo>
                    <a:pt x="3" y="51"/>
                  </a:lnTo>
                  <a:lnTo>
                    <a:pt x="5" y="49"/>
                  </a:lnTo>
                  <a:lnTo>
                    <a:pt x="8" y="47"/>
                  </a:lnTo>
                  <a:lnTo>
                    <a:pt x="8" y="3"/>
                  </a:lnTo>
                  <a:lnTo>
                    <a:pt x="8" y="3"/>
                  </a:lnTo>
                  <a:lnTo>
                    <a:pt x="10" y="1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4" y="1"/>
                  </a:lnTo>
                  <a:lnTo>
                    <a:pt x="15" y="3"/>
                  </a:lnTo>
                  <a:lnTo>
                    <a:pt x="15" y="47"/>
                  </a:lnTo>
                  <a:lnTo>
                    <a:pt x="15" y="47"/>
                  </a:lnTo>
                  <a:lnTo>
                    <a:pt x="19" y="49"/>
                  </a:lnTo>
                  <a:lnTo>
                    <a:pt x="21" y="51"/>
                  </a:lnTo>
                  <a:lnTo>
                    <a:pt x="22" y="55"/>
                  </a:lnTo>
                  <a:lnTo>
                    <a:pt x="23" y="58"/>
                  </a:lnTo>
                  <a:lnTo>
                    <a:pt x="23" y="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1" name="Freeform 218">
              <a:extLst>
                <a:ext uri="{FF2B5EF4-FFF2-40B4-BE49-F238E27FC236}">
                  <a16:creationId xmlns:a16="http://schemas.microsoft.com/office/drawing/2014/main" id="{E1E2EDD4-5E96-4056-8797-9A5C942F2C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77009" y="3103600"/>
              <a:ext cx="19050" cy="74613"/>
            </a:xfrm>
            <a:custGeom>
              <a:avLst/>
              <a:gdLst>
                <a:gd name="T0" fmla="*/ 23 w 23"/>
                <a:gd name="T1" fmla="*/ 58 h 93"/>
                <a:gd name="T2" fmla="*/ 23 w 23"/>
                <a:gd name="T3" fmla="*/ 93 h 93"/>
                <a:gd name="T4" fmla="*/ 0 w 23"/>
                <a:gd name="T5" fmla="*/ 93 h 93"/>
                <a:gd name="T6" fmla="*/ 0 w 23"/>
                <a:gd name="T7" fmla="*/ 58 h 93"/>
                <a:gd name="T8" fmla="*/ 0 w 23"/>
                <a:gd name="T9" fmla="*/ 58 h 93"/>
                <a:gd name="T10" fmla="*/ 2 w 23"/>
                <a:gd name="T11" fmla="*/ 55 h 93"/>
                <a:gd name="T12" fmla="*/ 3 w 23"/>
                <a:gd name="T13" fmla="*/ 51 h 93"/>
                <a:gd name="T14" fmla="*/ 5 w 23"/>
                <a:gd name="T15" fmla="*/ 49 h 93"/>
                <a:gd name="T16" fmla="*/ 8 w 23"/>
                <a:gd name="T17" fmla="*/ 47 h 93"/>
                <a:gd name="T18" fmla="*/ 8 w 23"/>
                <a:gd name="T19" fmla="*/ 3 h 93"/>
                <a:gd name="T20" fmla="*/ 8 w 23"/>
                <a:gd name="T21" fmla="*/ 3 h 93"/>
                <a:gd name="T22" fmla="*/ 10 w 23"/>
                <a:gd name="T23" fmla="*/ 1 h 93"/>
                <a:gd name="T24" fmla="*/ 12 w 23"/>
                <a:gd name="T25" fmla="*/ 0 h 93"/>
                <a:gd name="T26" fmla="*/ 12 w 23"/>
                <a:gd name="T27" fmla="*/ 0 h 93"/>
                <a:gd name="T28" fmla="*/ 14 w 23"/>
                <a:gd name="T29" fmla="*/ 1 h 93"/>
                <a:gd name="T30" fmla="*/ 15 w 23"/>
                <a:gd name="T31" fmla="*/ 3 h 93"/>
                <a:gd name="T32" fmla="*/ 15 w 23"/>
                <a:gd name="T33" fmla="*/ 47 h 93"/>
                <a:gd name="T34" fmla="*/ 15 w 23"/>
                <a:gd name="T35" fmla="*/ 47 h 93"/>
                <a:gd name="T36" fmla="*/ 19 w 23"/>
                <a:gd name="T37" fmla="*/ 49 h 93"/>
                <a:gd name="T38" fmla="*/ 21 w 23"/>
                <a:gd name="T39" fmla="*/ 51 h 93"/>
                <a:gd name="T40" fmla="*/ 22 w 23"/>
                <a:gd name="T41" fmla="*/ 55 h 93"/>
                <a:gd name="T42" fmla="*/ 23 w 23"/>
                <a:gd name="T43" fmla="*/ 58 h 93"/>
                <a:gd name="T44" fmla="*/ 23 w 23"/>
                <a:gd name="T45" fmla="*/ 58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3" h="93">
                  <a:moveTo>
                    <a:pt x="23" y="58"/>
                  </a:moveTo>
                  <a:lnTo>
                    <a:pt x="23" y="93"/>
                  </a:lnTo>
                  <a:lnTo>
                    <a:pt x="0" y="93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2" y="55"/>
                  </a:lnTo>
                  <a:lnTo>
                    <a:pt x="3" y="51"/>
                  </a:lnTo>
                  <a:lnTo>
                    <a:pt x="5" y="49"/>
                  </a:lnTo>
                  <a:lnTo>
                    <a:pt x="8" y="47"/>
                  </a:lnTo>
                  <a:lnTo>
                    <a:pt x="8" y="3"/>
                  </a:lnTo>
                  <a:lnTo>
                    <a:pt x="8" y="3"/>
                  </a:lnTo>
                  <a:lnTo>
                    <a:pt x="10" y="1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4" y="1"/>
                  </a:lnTo>
                  <a:lnTo>
                    <a:pt x="15" y="3"/>
                  </a:lnTo>
                  <a:lnTo>
                    <a:pt x="15" y="47"/>
                  </a:lnTo>
                  <a:lnTo>
                    <a:pt x="15" y="47"/>
                  </a:lnTo>
                  <a:lnTo>
                    <a:pt x="19" y="49"/>
                  </a:lnTo>
                  <a:lnTo>
                    <a:pt x="21" y="51"/>
                  </a:lnTo>
                  <a:lnTo>
                    <a:pt x="22" y="55"/>
                  </a:lnTo>
                  <a:lnTo>
                    <a:pt x="23" y="58"/>
                  </a:lnTo>
                  <a:lnTo>
                    <a:pt x="23" y="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2" name="Freeform 219">
              <a:extLst>
                <a:ext uri="{FF2B5EF4-FFF2-40B4-BE49-F238E27FC236}">
                  <a16:creationId xmlns:a16="http://schemas.microsoft.com/office/drawing/2014/main" id="{9B8F6332-58D5-4C77-88F8-F8CB19179C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08759" y="3103600"/>
              <a:ext cx="17463" cy="74613"/>
            </a:xfrm>
            <a:custGeom>
              <a:avLst/>
              <a:gdLst>
                <a:gd name="T0" fmla="*/ 21 w 21"/>
                <a:gd name="T1" fmla="*/ 58 h 93"/>
                <a:gd name="T2" fmla="*/ 21 w 21"/>
                <a:gd name="T3" fmla="*/ 93 h 93"/>
                <a:gd name="T4" fmla="*/ 0 w 21"/>
                <a:gd name="T5" fmla="*/ 93 h 93"/>
                <a:gd name="T6" fmla="*/ 0 w 21"/>
                <a:gd name="T7" fmla="*/ 58 h 93"/>
                <a:gd name="T8" fmla="*/ 0 w 21"/>
                <a:gd name="T9" fmla="*/ 58 h 93"/>
                <a:gd name="T10" fmla="*/ 0 w 21"/>
                <a:gd name="T11" fmla="*/ 55 h 93"/>
                <a:gd name="T12" fmla="*/ 1 w 21"/>
                <a:gd name="T13" fmla="*/ 51 h 93"/>
                <a:gd name="T14" fmla="*/ 3 w 21"/>
                <a:gd name="T15" fmla="*/ 49 h 93"/>
                <a:gd name="T16" fmla="*/ 6 w 21"/>
                <a:gd name="T17" fmla="*/ 47 h 93"/>
                <a:gd name="T18" fmla="*/ 6 w 21"/>
                <a:gd name="T19" fmla="*/ 3 h 93"/>
                <a:gd name="T20" fmla="*/ 6 w 21"/>
                <a:gd name="T21" fmla="*/ 3 h 93"/>
                <a:gd name="T22" fmla="*/ 8 w 21"/>
                <a:gd name="T23" fmla="*/ 1 h 93"/>
                <a:gd name="T24" fmla="*/ 10 w 21"/>
                <a:gd name="T25" fmla="*/ 0 h 93"/>
                <a:gd name="T26" fmla="*/ 10 w 21"/>
                <a:gd name="T27" fmla="*/ 0 h 93"/>
                <a:gd name="T28" fmla="*/ 13 w 21"/>
                <a:gd name="T29" fmla="*/ 1 h 93"/>
                <a:gd name="T30" fmla="*/ 15 w 21"/>
                <a:gd name="T31" fmla="*/ 3 h 93"/>
                <a:gd name="T32" fmla="*/ 15 w 21"/>
                <a:gd name="T33" fmla="*/ 47 h 93"/>
                <a:gd name="T34" fmla="*/ 15 w 21"/>
                <a:gd name="T35" fmla="*/ 47 h 93"/>
                <a:gd name="T36" fmla="*/ 17 w 21"/>
                <a:gd name="T37" fmla="*/ 49 h 93"/>
                <a:gd name="T38" fmla="*/ 19 w 21"/>
                <a:gd name="T39" fmla="*/ 51 h 93"/>
                <a:gd name="T40" fmla="*/ 21 w 21"/>
                <a:gd name="T41" fmla="*/ 55 h 93"/>
                <a:gd name="T42" fmla="*/ 21 w 21"/>
                <a:gd name="T43" fmla="*/ 58 h 93"/>
                <a:gd name="T44" fmla="*/ 21 w 21"/>
                <a:gd name="T45" fmla="*/ 58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" h="93">
                  <a:moveTo>
                    <a:pt x="21" y="58"/>
                  </a:moveTo>
                  <a:lnTo>
                    <a:pt x="21" y="93"/>
                  </a:lnTo>
                  <a:lnTo>
                    <a:pt x="0" y="93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55"/>
                  </a:lnTo>
                  <a:lnTo>
                    <a:pt x="1" y="51"/>
                  </a:lnTo>
                  <a:lnTo>
                    <a:pt x="3" y="49"/>
                  </a:lnTo>
                  <a:lnTo>
                    <a:pt x="6" y="47"/>
                  </a:lnTo>
                  <a:lnTo>
                    <a:pt x="6" y="3"/>
                  </a:lnTo>
                  <a:lnTo>
                    <a:pt x="6" y="3"/>
                  </a:lnTo>
                  <a:lnTo>
                    <a:pt x="8" y="1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3" y="1"/>
                  </a:lnTo>
                  <a:lnTo>
                    <a:pt x="15" y="3"/>
                  </a:lnTo>
                  <a:lnTo>
                    <a:pt x="15" y="47"/>
                  </a:lnTo>
                  <a:lnTo>
                    <a:pt x="15" y="47"/>
                  </a:lnTo>
                  <a:lnTo>
                    <a:pt x="17" y="49"/>
                  </a:lnTo>
                  <a:lnTo>
                    <a:pt x="19" y="51"/>
                  </a:lnTo>
                  <a:lnTo>
                    <a:pt x="21" y="55"/>
                  </a:lnTo>
                  <a:lnTo>
                    <a:pt x="21" y="58"/>
                  </a:lnTo>
                  <a:lnTo>
                    <a:pt x="21" y="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3" name="Freeform 220">
              <a:extLst>
                <a:ext uri="{FF2B5EF4-FFF2-40B4-BE49-F238E27FC236}">
                  <a16:creationId xmlns:a16="http://schemas.microsoft.com/office/drawing/2014/main" id="{C2317824-232E-4367-9685-8B76F7D868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38922" y="3103600"/>
              <a:ext cx="17463" cy="74613"/>
            </a:xfrm>
            <a:custGeom>
              <a:avLst/>
              <a:gdLst>
                <a:gd name="T0" fmla="*/ 21 w 21"/>
                <a:gd name="T1" fmla="*/ 58 h 93"/>
                <a:gd name="T2" fmla="*/ 21 w 21"/>
                <a:gd name="T3" fmla="*/ 93 h 93"/>
                <a:gd name="T4" fmla="*/ 0 w 21"/>
                <a:gd name="T5" fmla="*/ 93 h 93"/>
                <a:gd name="T6" fmla="*/ 0 w 21"/>
                <a:gd name="T7" fmla="*/ 58 h 93"/>
                <a:gd name="T8" fmla="*/ 0 w 21"/>
                <a:gd name="T9" fmla="*/ 58 h 93"/>
                <a:gd name="T10" fmla="*/ 0 w 21"/>
                <a:gd name="T11" fmla="*/ 55 h 93"/>
                <a:gd name="T12" fmla="*/ 1 w 21"/>
                <a:gd name="T13" fmla="*/ 51 h 93"/>
                <a:gd name="T14" fmla="*/ 3 w 21"/>
                <a:gd name="T15" fmla="*/ 49 h 93"/>
                <a:gd name="T16" fmla="*/ 6 w 21"/>
                <a:gd name="T17" fmla="*/ 47 h 93"/>
                <a:gd name="T18" fmla="*/ 6 w 21"/>
                <a:gd name="T19" fmla="*/ 3 h 93"/>
                <a:gd name="T20" fmla="*/ 6 w 21"/>
                <a:gd name="T21" fmla="*/ 3 h 93"/>
                <a:gd name="T22" fmla="*/ 8 w 21"/>
                <a:gd name="T23" fmla="*/ 1 h 93"/>
                <a:gd name="T24" fmla="*/ 10 w 21"/>
                <a:gd name="T25" fmla="*/ 0 h 93"/>
                <a:gd name="T26" fmla="*/ 10 w 21"/>
                <a:gd name="T27" fmla="*/ 0 h 93"/>
                <a:gd name="T28" fmla="*/ 13 w 21"/>
                <a:gd name="T29" fmla="*/ 1 h 93"/>
                <a:gd name="T30" fmla="*/ 15 w 21"/>
                <a:gd name="T31" fmla="*/ 3 h 93"/>
                <a:gd name="T32" fmla="*/ 15 w 21"/>
                <a:gd name="T33" fmla="*/ 47 h 93"/>
                <a:gd name="T34" fmla="*/ 15 w 21"/>
                <a:gd name="T35" fmla="*/ 47 h 93"/>
                <a:gd name="T36" fmla="*/ 17 w 21"/>
                <a:gd name="T37" fmla="*/ 49 h 93"/>
                <a:gd name="T38" fmla="*/ 19 w 21"/>
                <a:gd name="T39" fmla="*/ 51 h 93"/>
                <a:gd name="T40" fmla="*/ 21 w 21"/>
                <a:gd name="T41" fmla="*/ 55 h 93"/>
                <a:gd name="T42" fmla="*/ 21 w 21"/>
                <a:gd name="T43" fmla="*/ 58 h 93"/>
                <a:gd name="T44" fmla="*/ 21 w 21"/>
                <a:gd name="T45" fmla="*/ 58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" h="93">
                  <a:moveTo>
                    <a:pt x="21" y="58"/>
                  </a:moveTo>
                  <a:lnTo>
                    <a:pt x="21" y="93"/>
                  </a:lnTo>
                  <a:lnTo>
                    <a:pt x="0" y="93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55"/>
                  </a:lnTo>
                  <a:lnTo>
                    <a:pt x="1" y="51"/>
                  </a:lnTo>
                  <a:lnTo>
                    <a:pt x="3" y="49"/>
                  </a:lnTo>
                  <a:lnTo>
                    <a:pt x="6" y="47"/>
                  </a:lnTo>
                  <a:lnTo>
                    <a:pt x="6" y="3"/>
                  </a:lnTo>
                  <a:lnTo>
                    <a:pt x="6" y="3"/>
                  </a:lnTo>
                  <a:lnTo>
                    <a:pt x="8" y="1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3" y="1"/>
                  </a:lnTo>
                  <a:lnTo>
                    <a:pt x="15" y="3"/>
                  </a:lnTo>
                  <a:lnTo>
                    <a:pt x="15" y="47"/>
                  </a:lnTo>
                  <a:lnTo>
                    <a:pt x="15" y="47"/>
                  </a:lnTo>
                  <a:lnTo>
                    <a:pt x="17" y="49"/>
                  </a:lnTo>
                  <a:lnTo>
                    <a:pt x="19" y="51"/>
                  </a:lnTo>
                  <a:lnTo>
                    <a:pt x="21" y="55"/>
                  </a:lnTo>
                  <a:lnTo>
                    <a:pt x="21" y="58"/>
                  </a:lnTo>
                  <a:lnTo>
                    <a:pt x="21" y="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4" name="Freeform 221">
              <a:extLst>
                <a:ext uri="{FF2B5EF4-FFF2-40B4-BE49-F238E27FC236}">
                  <a16:creationId xmlns:a16="http://schemas.microsoft.com/office/drawing/2014/main" id="{E32A2936-192F-4AE3-9D23-A6456292FCE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99247" y="3103600"/>
              <a:ext cx="17463" cy="74613"/>
            </a:xfrm>
            <a:custGeom>
              <a:avLst/>
              <a:gdLst>
                <a:gd name="T0" fmla="*/ 21 w 21"/>
                <a:gd name="T1" fmla="*/ 58 h 93"/>
                <a:gd name="T2" fmla="*/ 21 w 21"/>
                <a:gd name="T3" fmla="*/ 93 h 93"/>
                <a:gd name="T4" fmla="*/ 0 w 21"/>
                <a:gd name="T5" fmla="*/ 93 h 93"/>
                <a:gd name="T6" fmla="*/ 0 w 21"/>
                <a:gd name="T7" fmla="*/ 58 h 93"/>
                <a:gd name="T8" fmla="*/ 0 w 21"/>
                <a:gd name="T9" fmla="*/ 58 h 93"/>
                <a:gd name="T10" fmla="*/ 0 w 21"/>
                <a:gd name="T11" fmla="*/ 55 h 93"/>
                <a:gd name="T12" fmla="*/ 2 w 21"/>
                <a:gd name="T13" fmla="*/ 51 h 93"/>
                <a:gd name="T14" fmla="*/ 4 w 21"/>
                <a:gd name="T15" fmla="*/ 49 h 93"/>
                <a:gd name="T16" fmla="*/ 6 w 21"/>
                <a:gd name="T17" fmla="*/ 47 h 93"/>
                <a:gd name="T18" fmla="*/ 6 w 21"/>
                <a:gd name="T19" fmla="*/ 3 h 93"/>
                <a:gd name="T20" fmla="*/ 6 w 21"/>
                <a:gd name="T21" fmla="*/ 3 h 93"/>
                <a:gd name="T22" fmla="*/ 8 w 21"/>
                <a:gd name="T23" fmla="*/ 1 h 93"/>
                <a:gd name="T24" fmla="*/ 11 w 21"/>
                <a:gd name="T25" fmla="*/ 0 h 93"/>
                <a:gd name="T26" fmla="*/ 11 w 21"/>
                <a:gd name="T27" fmla="*/ 0 h 93"/>
                <a:gd name="T28" fmla="*/ 13 w 21"/>
                <a:gd name="T29" fmla="*/ 1 h 93"/>
                <a:gd name="T30" fmla="*/ 15 w 21"/>
                <a:gd name="T31" fmla="*/ 3 h 93"/>
                <a:gd name="T32" fmla="*/ 15 w 21"/>
                <a:gd name="T33" fmla="*/ 47 h 93"/>
                <a:gd name="T34" fmla="*/ 15 w 21"/>
                <a:gd name="T35" fmla="*/ 47 h 93"/>
                <a:gd name="T36" fmla="*/ 17 w 21"/>
                <a:gd name="T37" fmla="*/ 49 h 93"/>
                <a:gd name="T38" fmla="*/ 19 w 21"/>
                <a:gd name="T39" fmla="*/ 51 h 93"/>
                <a:gd name="T40" fmla="*/ 21 w 21"/>
                <a:gd name="T41" fmla="*/ 55 h 93"/>
                <a:gd name="T42" fmla="*/ 21 w 21"/>
                <a:gd name="T43" fmla="*/ 58 h 93"/>
                <a:gd name="T44" fmla="*/ 21 w 21"/>
                <a:gd name="T45" fmla="*/ 58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" h="93">
                  <a:moveTo>
                    <a:pt x="21" y="58"/>
                  </a:moveTo>
                  <a:lnTo>
                    <a:pt x="21" y="93"/>
                  </a:lnTo>
                  <a:lnTo>
                    <a:pt x="0" y="93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55"/>
                  </a:lnTo>
                  <a:lnTo>
                    <a:pt x="2" y="51"/>
                  </a:lnTo>
                  <a:lnTo>
                    <a:pt x="4" y="49"/>
                  </a:lnTo>
                  <a:lnTo>
                    <a:pt x="6" y="47"/>
                  </a:lnTo>
                  <a:lnTo>
                    <a:pt x="6" y="3"/>
                  </a:lnTo>
                  <a:lnTo>
                    <a:pt x="6" y="3"/>
                  </a:lnTo>
                  <a:lnTo>
                    <a:pt x="8" y="1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3" y="1"/>
                  </a:lnTo>
                  <a:lnTo>
                    <a:pt x="15" y="3"/>
                  </a:lnTo>
                  <a:lnTo>
                    <a:pt x="15" y="47"/>
                  </a:lnTo>
                  <a:lnTo>
                    <a:pt x="15" y="47"/>
                  </a:lnTo>
                  <a:lnTo>
                    <a:pt x="17" y="49"/>
                  </a:lnTo>
                  <a:lnTo>
                    <a:pt x="19" y="51"/>
                  </a:lnTo>
                  <a:lnTo>
                    <a:pt x="21" y="55"/>
                  </a:lnTo>
                  <a:lnTo>
                    <a:pt x="21" y="58"/>
                  </a:lnTo>
                  <a:lnTo>
                    <a:pt x="21" y="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5" name="Freeform 222">
              <a:extLst>
                <a:ext uri="{FF2B5EF4-FFF2-40B4-BE49-F238E27FC236}">
                  <a16:creationId xmlns:a16="http://schemas.microsoft.com/office/drawing/2014/main" id="{FF2AAED4-6FE3-4C8D-A2AF-8B2F54FE300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69085" y="3103600"/>
              <a:ext cx="17463" cy="74613"/>
            </a:xfrm>
            <a:custGeom>
              <a:avLst/>
              <a:gdLst>
                <a:gd name="T0" fmla="*/ 21 w 21"/>
                <a:gd name="T1" fmla="*/ 58 h 93"/>
                <a:gd name="T2" fmla="*/ 21 w 21"/>
                <a:gd name="T3" fmla="*/ 93 h 93"/>
                <a:gd name="T4" fmla="*/ 0 w 21"/>
                <a:gd name="T5" fmla="*/ 93 h 93"/>
                <a:gd name="T6" fmla="*/ 0 w 21"/>
                <a:gd name="T7" fmla="*/ 58 h 93"/>
                <a:gd name="T8" fmla="*/ 0 w 21"/>
                <a:gd name="T9" fmla="*/ 58 h 93"/>
                <a:gd name="T10" fmla="*/ 0 w 21"/>
                <a:gd name="T11" fmla="*/ 55 h 93"/>
                <a:gd name="T12" fmla="*/ 2 w 21"/>
                <a:gd name="T13" fmla="*/ 51 h 93"/>
                <a:gd name="T14" fmla="*/ 4 w 21"/>
                <a:gd name="T15" fmla="*/ 49 h 93"/>
                <a:gd name="T16" fmla="*/ 6 w 21"/>
                <a:gd name="T17" fmla="*/ 47 h 93"/>
                <a:gd name="T18" fmla="*/ 6 w 21"/>
                <a:gd name="T19" fmla="*/ 3 h 93"/>
                <a:gd name="T20" fmla="*/ 6 w 21"/>
                <a:gd name="T21" fmla="*/ 3 h 93"/>
                <a:gd name="T22" fmla="*/ 8 w 21"/>
                <a:gd name="T23" fmla="*/ 1 h 93"/>
                <a:gd name="T24" fmla="*/ 10 w 21"/>
                <a:gd name="T25" fmla="*/ 0 h 93"/>
                <a:gd name="T26" fmla="*/ 10 w 21"/>
                <a:gd name="T27" fmla="*/ 0 h 93"/>
                <a:gd name="T28" fmla="*/ 13 w 21"/>
                <a:gd name="T29" fmla="*/ 1 h 93"/>
                <a:gd name="T30" fmla="*/ 15 w 21"/>
                <a:gd name="T31" fmla="*/ 3 h 93"/>
                <a:gd name="T32" fmla="*/ 15 w 21"/>
                <a:gd name="T33" fmla="*/ 47 h 93"/>
                <a:gd name="T34" fmla="*/ 15 w 21"/>
                <a:gd name="T35" fmla="*/ 47 h 93"/>
                <a:gd name="T36" fmla="*/ 17 w 21"/>
                <a:gd name="T37" fmla="*/ 49 h 93"/>
                <a:gd name="T38" fmla="*/ 19 w 21"/>
                <a:gd name="T39" fmla="*/ 51 h 93"/>
                <a:gd name="T40" fmla="*/ 21 w 21"/>
                <a:gd name="T41" fmla="*/ 55 h 93"/>
                <a:gd name="T42" fmla="*/ 21 w 21"/>
                <a:gd name="T43" fmla="*/ 58 h 93"/>
                <a:gd name="T44" fmla="*/ 21 w 21"/>
                <a:gd name="T45" fmla="*/ 58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" h="93">
                  <a:moveTo>
                    <a:pt x="21" y="58"/>
                  </a:moveTo>
                  <a:lnTo>
                    <a:pt x="21" y="93"/>
                  </a:lnTo>
                  <a:lnTo>
                    <a:pt x="0" y="93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55"/>
                  </a:lnTo>
                  <a:lnTo>
                    <a:pt x="2" y="51"/>
                  </a:lnTo>
                  <a:lnTo>
                    <a:pt x="4" y="49"/>
                  </a:lnTo>
                  <a:lnTo>
                    <a:pt x="6" y="47"/>
                  </a:lnTo>
                  <a:lnTo>
                    <a:pt x="6" y="3"/>
                  </a:lnTo>
                  <a:lnTo>
                    <a:pt x="6" y="3"/>
                  </a:lnTo>
                  <a:lnTo>
                    <a:pt x="8" y="1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3" y="1"/>
                  </a:lnTo>
                  <a:lnTo>
                    <a:pt x="15" y="3"/>
                  </a:lnTo>
                  <a:lnTo>
                    <a:pt x="15" y="47"/>
                  </a:lnTo>
                  <a:lnTo>
                    <a:pt x="15" y="47"/>
                  </a:lnTo>
                  <a:lnTo>
                    <a:pt x="17" y="49"/>
                  </a:lnTo>
                  <a:lnTo>
                    <a:pt x="19" y="51"/>
                  </a:lnTo>
                  <a:lnTo>
                    <a:pt x="21" y="55"/>
                  </a:lnTo>
                  <a:lnTo>
                    <a:pt x="21" y="58"/>
                  </a:lnTo>
                  <a:lnTo>
                    <a:pt x="21" y="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6" name="Freeform 223">
              <a:extLst>
                <a:ext uri="{FF2B5EF4-FFF2-40B4-BE49-F238E27FC236}">
                  <a16:creationId xmlns:a16="http://schemas.microsoft.com/office/drawing/2014/main" id="{9B8D8A00-1ED8-4BCD-A28A-09C27082E0A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99247" y="3563980"/>
              <a:ext cx="17463" cy="74613"/>
            </a:xfrm>
            <a:custGeom>
              <a:avLst/>
              <a:gdLst>
                <a:gd name="T0" fmla="*/ 0 w 21"/>
                <a:gd name="T1" fmla="*/ 35 h 93"/>
                <a:gd name="T2" fmla="*/ 0 w 21"/>
                <a:gd name="T3" fmla="*/ 0 h 93"/>
                <a:gd name="T4" fmla="*/ 21 w 21"/>
                <a:gd name="T5" fmla="*/ 0 h 93"/>
                <a:gd name="T6" fmla="*/ 21 w 21"/>
                <a:gd name="T7" fmla="*/ 35 h 93"/>
                <a:gd name="T8" fmla="*/ 21 w 21"/>
                <a:gd name="T9" fmla="*/ 35 h 93"/>
                <a:gd name="T10" fmla="*/ 21 w 21"/>
                <a:gd name="T11" fmla="*/ 38 h 93"/>
                <a:gd name="T12" fmla="*/ 19 w 21"/>
                <a:gd name="T13" fmla="*/ 42 h 93"/>
                <a:gd name="T14" fmla="*/ 17 w 21"/>
                <a:gd name="T15" fmla="*/ 44 h 93"/>
                <a:gd name="T16" fmla="*/ 15 w 21"/>
                <a:gd name="T17" fmla="*/ 45 h 93"/>
                <a:gd name="T18" fmla="*/ 15 w 21"/>
                <a:gd name="T19" fmla="*/ 90 h 93"/>
                <a:gd name="T20" fmla="*/ 15 w 21"/>
                <a:gd name="T21" fmla="*/ 90 h 93"/>
                <a:gd name="T22" fmla="*/ 13 w 21"/>
                <a:gd name="T23" fmla="*/ 92 h 93"/>
                <a:gd name="T24" fmla="*/ 11 w 21"/>
                <a:gd name="T25" fmla="*/ 93 h 93"/>
                <a:gd name="T26" fmla="*/ 11 w 21"/>
                <a:gd name="T27" fmla="*/ 93 h 93"/>
                <a:gd name="T28" fmla="*/ 8 w 21"/>
                <a:gd name="T29" fmla="*/ 92 h 93"/>
                <a:gd name="T30" fmla="*/ 6 w 21"/>
                <a:gd name="T31" fmla="*/ 90 h 93"/>
                <a:gd name="T32" fmla="*/ 6 w 21"/>
                <a:gd name="T33" fmla="*/ 45 h 93"/>
                <a:gd name="T34" fmla="*/ 6 w 21"/>
                <a:gd name="T35" fmla="*/ 45 h 93"/>
                <a:gd name="T36" fmla="*/ 4 w 21"/>
                <a:gd name="T37" fmla="*/ 44 h 93"/>
                <a:gd name="T38" fmla="*/ 2 w 21"/>
                <a:gd name="T39" fmla="*/ 42 h 93"/>
                <a:gd name="T40" fmla="*/ 0 w 21"/>
                <a:gd name="T41" fmla="*/ 38 h 93"/>
                <a:gd name="T42" fmla="*/ 0 w 21"/>
                <a:gd name="T43" fmla="*/ 35 h 93"/>
                <a:gd name="T44" fmla="*/ 0 w 21"/>
                <a:gd name="T45" fmla="*/ 35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" h="93">
                  <a:moveTo>
                    <a:pt x="0" y="35"/>
                  </a:moveTo>
                  <a:lnTo>
                    <a:pt x="0" y="0"/>
                  </a:lnTo>
                  <a:lnTo>
                    <a:pt x="21" y="0"/>
                  </a:lnTo>
                  <a:lnTo>
                    <a:pt x="21" y="35"/>
                  </a:lnTo>
                  <a:lnTo>
                    <a:pt x="21" y="35"/>
                  </a:lnTo>
                  <a:lnTo>
                    <a:pt x="21" y="38"/>
                  </a:lnTo>
                  <a:lnTo>
                    <a:pt x="19" y="42"/>
                  </a:lnTo>
                  <a:lnTo>
                    <a:pt x="17" y="44"/>
                  </a:lnTo>
                  <a:lnTo>
                    <a:pt x="15" y="45"/>
                  </a:lnTo>
                  <a:lnTo>
                    <a:pt x="15" y="90"/>
                  </a:lnTo>
                  <a:lnTo>
                    <a:pt x="15" y="90"/>
                  </a:lnTo>
                  <a:lnTo>
                    <a:pt x="13" y="92"/>
                  </a:lnTo>
                  <a:lnTo>
                    <a:pt x="11" y="93"/>
                  </a:lnTo>
                  <a:lnTo>
                    <a:pt x="11" y="93"/>
                  </a:lnTo>
                  <a:lnTo>
                    <a:pt x="8" y="92"/>
                  </a:lnTo>
                  <a:lnTo>
                    <a:pt x="6" y="90"/>
                  </a:lnTo>
                  <a:lnTo>
                    <a:pt x="6" y="45"/>
                  </a:lnTo>
                  <a:lnTo>
                    <a:pt x="6" y="45"/>
                  </a:lnTo>
                  <a:lnTo>
                    <a:pt x="4" y="44"/>
                  </a:lnTo>
                  <a:lnTo>
                    <a:pt x="2" y="42"/>
                  </a:lnTo>
                  <a:lnTo>
                    <a:pt x="0" y="38"/>
                  </a:lnTo>
                  <a:lnTo>
                    <a:pt x="0" y="35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7" name="Freeform 224">
              <a:extLst>
                <a:ext uri="{FF2B5EF4-FFF2-40B4-BE49-F238E27FC236}">
                  <a16:creationId xmlns:a16="http://schemas.microsoft.com/office/drawing/2014/main" id="{B4C12122-4997-43FB-B20C-896D0CD7A8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69085" y="3563980"/>
              <a:ext cx="17463" cy="74613"/>
            </a:xfrm>
            <a:custGeom>
              <a:avLst/>
              <a:gdLst>
                <a:gd name="T0" fmla="*/ 0 w 21"/>
                <a:gd name="T1" fmla="*/ 35 h 93"/>
                <a:gd name="T2" fmla="*/ 0 w 21"/>
                <a:gd name="T3" fmla="*/ 0 h 93"/>
                <a:gd name="T4" fmla="*/ 21 w 21"/>
                <a:gd name="T5" fmla="*/ 0 h 93"/>
                <a:gd name="T6" fmla="*/ 21 w 21"/>
                <a:gd name="T7" fmla="*/ 35 h 93"/>
                <a:gd name="T8" fmla="*/ 21 w 21"/>
                <a:gd name="T9" fmla="*/ 35 h 93"/>
                <a:gd name="T10" fmla="*/ 21 w 21"/>
                <a:gd name="T11" fmla="*/ 38 h 93"/>
                <a:gd name="T12" fmla="*/ 19 w 21"/>
                <a:gd name="T13" fmla="*/ 42 h 93"/>
                <a:gd name="T14" fmla="*/ 17 w 21"/>
                <a:gd name="T15" fmla="*/ 44 h 93"/>
                <a:gd name="T16" fmla="*/ 15 w 21"/>
                <a:gd name="T17" fmla="*/ 45 h 93"/>
                <a:gd name="T18" fmla="*/ 15 w 21"/>
                <a:gd name="T19" fmla="*/ 90 h 93"/>
                <a:gd name="T20" fmla="*/ 15 w 21"/>
                <a:gd name="T21" fmla="*/ 90 h 93"/>
                <a:gd name="T22" fmla="*/ 13 w 21"/>
                <a:gd name="T23" fmla="*/ 92 h 93"/>
                <a:gd name="T24" fmla="*/ 10 w 21"/>
                <a:gd name="T25" fmla="*/ 93 h 93"/>
                <a:gd name="T26" fmla="*/ 10 w 21"/>
                <a:gd name="T27" fmla="*/ 93 h 93"/>
                <a:gd name="T28" fmla="*/ 8 w 21"/>
                <a:gd name="T29" fmla="*/ 92 h 93"/>
                <a:gd name="T30" fmla="*/ 6 w 21"/>
                <a:gd name="T31" fmla="*/ 90 h 93"/>
                <a:gd name="T32" fmla="*/ 6 w 21"/>
                <a:gd name="T33" fmla="*/ 45 h 93"/>
                <a:gd name="T34" fmla="*/ 6 w 21"/>
                <a:gd name="T35" fmla="*/ 45 h 93"/>
                <a:gd name="T36" fmla="*/ 4 w 21"/>
                <a:gd name="T37" fmla="*/ 44 h 93"/>
                <a:gd name="T38" fmla="*/ 2 w 21"/>
                <a:gd name="T39" fmla="*/ 42 h 93"/>
                <a:gd name="T40" fmla="*/ 0 w 21"/>
                <a:gd name="T41" fmla="*/ 38 h 93"/>
                <a:gd name="T42" fmla="*/ 0 w 21"/>
                <a:gd name="T43" fmla="*/ 35 h 93"/>
                <a:gd name="T44" fmla="*/ 0 w 21"/>
                <a:gd name="T45" fmla="*/ 35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" h="93">
                  <a:moveTo>
                    <a:pt x="0" y="35"/>
                  </a:moveTo>
                  <a:lnTo>
                    <a:pt x="0" y="0"/>
                  </a:lnTo>
                  <a:lnTo>
                    <a:pt x="21" y="0"/>
                  </a:lnTo>
                  <a:lnTo>
                    <a:pt x="21" y="35"/>
                  </a:lnTo>
                  <a:lnTo>
                    <a:pt x="21" y="35"/>
                  </a:lnTo>
                  <a:lnTo>
                    <a:pt x="21" y="38"/>
                  </a:lnTo>
                  <a:lnTo>
                    <a:pt x="19" y="42"/>
                  </a:lnTo>
                  <a:lnTo>
                    <a:pt x="17" y="44"/>
                  </a:lnTo>
                  <a:lnTo>
                    <a:pt x="15" y="45"/>
                  </a:lnTo>
                  <a:lnTo>
                    <a:pt x="15" y="90"/>
                  </a:lnTo>
                  <a:lnTo>
                    <a:pt x="15" y="90"/>
                  </a:lnTo>
                  <a:lnTo>
                    <a:pt x="13" y="92"/>
                  </a:lnTo>
                  <a:lnTo>
                    <a:pt x="10" y="93"/>
                  </a:lnTo>
                  <a:lnTo>
                    <a:pt x="10" y="93"/>
                  </a:lnTo>
                  <a:lnTo>
                    <a:pt x="8" y="92"/>
                  </a:lnTo>
                  <a:lnTo>
                    <a:pt x="6" y="90"/>
                  </a:lnTo>
                  <a:lnTo>
                    <a:pt x="6" y="45"/>
                  </a:lnTo>
                  <a:lnTo>
                    <a:pt x="6" y="45"/>
                  </a:lnTo>
                  <a:lnTo>
                    <a:pt x="4" y="44"/>
                  </a:lnTo>
                  <a:lnTo>
                    <a:pt x="2" y="42"/>
                  </a:lnTo>
                  <a:lnTo>
                    <a:pt x="0" y="38"/>
                  </a:lnTo>
                  <a:lnTo>
                    <a:pt x="0" y="35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8" name="Freeform 225">
              <a:extLst>
                <a:ext uri="{FF2B5EF4-FFF2-40B4-BE49-F238E27FC236}">
                  <a16:creationId xmlns:a16="http://schemas.microsoft.com/office/drawing/2014/main" id="{C3FC627A-31A5-4149-B3B1-3FAE68F7620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38922" y="3563980"/>
              <a:ext cx="17463" cy="74613"/>
            </a:xfrm>
            <a:custGeom>
              <a:avLst/>
              <a:gdLst>
                <a:gd name="T0" fmla="*/ 0 w 21"/>
                <a:gd name="T1" fmla="*/ 35 h 93"/>
                <a:gd name="T2" fmla="*/ 0 w 21"/>
                <a:gd name="T3" fmla="*/ 0 h 93"/>
                <a:gd name="T4" fmla="*/ 21 w 21"/>
                <a:gd name="T5" fmla="*/ 0 h 93"/>
                <a:gd name="T6" fmla="*/ 21 w 21"/>
                <a:gd name="T7" fmla="*/ 35 h 93"/>
                <a:gd name="T8" fmla="*/ 21 w 21"/>
                <a:gd name="T9" fmla="*/ 35 h 93"/>
                <a:gd name="T10" fmla="*/ 21 w 21"/>
                <a:gd name="T11" fmla="*/ 38 h 93"/>
                <a:gd name="T12" fmla="*/ 19 w 21"/>
                <a:gd name="T13" fmla="*/ 42 h 93"/>
                <a:gd name="T14" fmla="*/ 17 w 21"/>
                <a:gd name="T15" fmla="*/ 44 h 93"/>
                <a:gd name="T16" fmla="*/ 15 w 21"/>
                <a:gd name="T17" fmla="*/ 45 h 93"/>
                <a:gd name="T18" fmla="*/ 15 w 21"/>
                <a:gd name="T19" fmla="*/ 90 h 93"/>
                <a:gd name="T20" fmla="*/ 15 w 21"/>
                <a:gd name="T21" fmla="*/ 90 h 93"/>
                <a:gd name="T22" fmla="*/ 13 w 21"/>
                <a:gd name="T23" fmla="*/ 92 h 93"/>
                <a:gd name="T24" fmla="*/ 10 w 21"/>
                <a:gd name="T25" fmla="*/ 93 h 93"/>
                <a:gd name="T26" fmla="*/ 10 w 21"/>
                <a:gd name="T27" fmla="*/ 93 h 93"/>
                <a:gd name="T28" fmla="*/ 8 w 21"/>
                <a:gd name="T29" fmla="*/ 92 h 93"/>
                <a:gd name="T30" fmla="*/ 6 w 21"/>
                <a:gd name="T31" fmla="*/ 90 h 93"/>
                <a:gd name="T32" fmla="*/ 6 w 21"/>
                <a:gd name="T33" fmla="*/ 45 h 93"/>
                <a:gd name="T34" fmla="*/ 6 w 21"/>
                <a:gd name="T35" fmla="*/ 45 h 93"/>
                <a:gd name="T36" fmla="*/ 3 w 21"/>
                <a:gd name="T37" fmla="*/ 44 h 93"/>
                <a:gd name="T38" fmla="*/ 1 w 21"/>
                <a:gd name="T39" fmla="*/ 42 h 93"/>
                <a:gd name="T40" fmla="*/ 0 w 21"/>
                <a:gd name="T41" fmla="*/ 38 h 93"/>
                <a:gd name="T42" fmla="*/ 0 w 21"/>
                <a:gd name="T43" fmla="*/ 35 h 93"/>
                <a:gd name="T44" fmla="*/ 0 w 21"/>
                <a:gd name="T45" fmla="*/ 35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" h="93">
                  <a:moveTo>
                    <a:pt x="0" y="35"/>
                  </a:moveTo>
                  <a:lnTo>
                    <a:pt x="0" y="0"/>
                  </a:lnTo>
                  <a:lnTo>
                    <a:pt x="21" y="0"/>
                  </a:lnTo>
                  <a:lnTo>
                    <a:pt x="21" y="35"/>
                  </a:lnTo>
                  <a:lnTo>
                    <a:pt x="21" y="35"/>
                  </a:lnTo>
                  <a:lnTo>
                    <a:pt x="21" y="38"/>
                  </a:lnTo>
                  <a:lnTo>
                    <a:pt x="19" y="42"/>
                  </a:lnTo>
                  <a:lnTo>
                    <a:pt x="17" y="44"/>
                  </a:lnTo>
                  <a:lnTo>
                    <a:pt x="15" y="45"/>
                  </a:lnTo>
                  <a:lnTo>
                    <a:pt x="15" y="90"/>
                  </a:lnTo>
                  <a:lnTo>
                    <a:pt x="15" y="90"/>
                  </a:lnTo>
                  <a:lnTo>
                    <a:pt x="13" y="92"/>
                  </a:lnTo>
                  <a:lnTo>
                    <a:pt x="10" y="93"/>
                  </a:lnTo>
                  <a:lnTo>
                    <a:pt x="10" y="93"/>
                  </a:lnTo>
                  <a:lnTo>
                    <a:pt x="8" y="92"/>
                  </a:lnTo>
                  <a:lnTo>
                    <a:pt x="6" y="90"/>
                  </a:lnTo>
                  <a:lnTo>
                    <a:pt x="6" y="45"/>
                  </a:lnTo>
                  <a:lnTo>
                    <a:pt x="6" y="45"/>
                  </a:lnTo>
                  <a:lnTo>
                    <a:pt x="3" y="44"/>
                  </a:lnTo>
                  <a:lnTo>
                    <a:pt x="1" y="42"/>
                  </a:lnTo>
                  <a:lnTo>
                    <a:pt x="0" y="38"/>
                  </a:lnTo>
                  <a:lnTo>
                    <a:pt x="0" y="35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9" name="Freeform 226">
              <a:extLst>
                <a:ext uri="{FF2B5EF4-FFF2-40B4-BE49-F238E27FC236}">
                  <a16:creationId xmlns:a16="http://schemas.microsoft.com/office/drawing/2014/main" id="{8F4A4E8B-D9D9-4578-8122-67D1F22316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08759" y="3563980"/>
              <a:ext cx="17463" cy="74613"/>
            </a:xfrm>
            <a:custGeom>
              <a:avLst/>
              <a:gdLst>
                <a:gd name="T0" fmla="*/ 0 w 21"/>
                <a:gd name="T1" fmla="*/ 35 h 93"/>
                <a:gd name="T2" fmla="*/ 0 w 21"/>
                <a:gd name="T3" fmla="*/ 0 h 93"/>
                <a:gd name="T4" fmla="*/ 21 w 21"/>
                <a:gd name="T5" fmla="*/ 0 h 93"/>
                <a:gd name="T6" fmla="*/ 21 w 21"/>
                <a:gd name="T7" fmla="*/ 35 h 93"/>
                <a:gd name="T8" fmla="*/ 21 w 21"/>
                <a:gd name="T9" fmla="*/ 35 h 93"/>
                <a:gd name="T10" fmla="*/ 21 w 21"/>
                <a:gd name="T11" fmla="*/ 38 h 93"/>
                <a:gd name="T12" fmla="*/ 19 w 21"/>
                <a:gd name="T13" fmla="*/ 42 h 93"/>
                <a:gd name="T14" fmla="*/ 17 w 21"/>
                <a:gd name="T15" fmla="*/ 44 h 93"/>
                <a:gd name="T16" fmla="*/ 15 w 21"/>
                <a:gd name="T17" fmla="*/ 45 h 93"/>
                <a:gd name="T18" fmla="*/ 15 w 21"/>
                <a:gd name="T19" fmla="*/ 90 h 93"/>
                <a:gd name="T20" fmla="*/ 15 w 21"/>
                <a:gd name="T21" fmla="*/ 90 h 93"/>
                <a:gd name="T22" fmla="*/ 13 w 21"/>
                <a:gd name="T23" fmla="*/ 92 h 93"/>
                <a:gd name="T24" fmla="*/ 10 w 21"/>
                <a:gd name="T25" fmla="*/ 93 h 93"/>
                <a:gd name="T26" fmla="*/ 10 w 21"/>
                <a:gd name="T27" fmla="*/ 93 h 93"/>
                <a:gd name="T28" fmla="*/ 8 w 21"/>
                <a:gd name="T29" fmla="*/ 92 h 93"/>
                <a:gd name="T30" fmla="*/ 6 w 21"/>
                <a:gd name="T31" fmla="*/ 90 h 93"/>
                <a:gd name="T32" fmla="*/ 6 w 21"/>
                <a:gd name="T33" fmla="*/ 45 h 93"/>
                <a:gd name="T34" fmla="*/ 6 w 21"/>
                <a:gd name="T35" fmla="*/ 45 h 93"/>
                <a:gd name="T36" fmla="*/ 3 w 21"/>
                <a:gd name="T37" fmla="*/ 44 h 93"/>
                <a:gd name="T38" fmla="*/ 1 w 21"/>
                <a:gd name="T39" fmla="*/ 42 h 93"/>
                <a:gd name="T40" fmla="*/ 0 w 21"/>
                <a:gd name="T41" fmla="*/ 38 h 93"/>
                <a:gd name="T42" fmla="*/ 0 w 21"/>
                <a:gd name="T43" fmla="*/ 35 h 93"/>
                <a:gd name="T44" fmla="*/ 0 w 21"/>
                <a:gd name="T45" fmla="*/ 35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" h="93">
                  <a:moveTo>
                    <a:pt x="0" y="35"/>
                  </a:moveTo>
                  <a:lnTo>
                    <a:pt x="0" y="0"/>
                  </a:lnTo>
                  <a:lnTo>
                    <a:pt x="21" y="0"/>
                  </a:lnTo>
                  <a:lnTo>
                    <a:pt x="21" y="35"/>
                  </a:lnTo>
                  <a:lnTo>
                    <a:pt x="21" y="35"/>
                  </a:lnTo>
                  <a:lnTo>
                    <a:pt x="21" y="38"/>
                  </a:lnTo>
                  <a:lnTo>
                    <a:pt x="19" y="42"/>
                  </a:lnTo>
                  <a:lnTo>
                    <a:pt x="17" y="44"/>
                  </a:lnTo>
                  <a:lnTo>
                    <a:pt x="15" y="45"/>
                  </a:lnTo>
                  <a:lnTo>
                    <a:pt x="15" y="90"/>
                  </a:lnTo>
                  <a:lnTo>
                    <a:pt x="15" y="90"/>
                  </a:lnTo>
                  <a:lnTo>
                    <a:pt x="13" y="92"/>
                  </a:lnTo>
                  <a:lnTo>
                    <a:pt x="10" y="93"/>
                  </a:lnTo>
                  <a:lnTo>
                    <a:pt x="10" y="93"/>
                  </a:lnTo>
                  <a:lnTo>
                    <a:pt x="8" y="92"/>
                  </a:lnTo>
                  <a:lnTo>
                    <a:pt x="6" y="90"/>
                  </a:lnTo>
                  <a:lnTo>
                    <a:pt x="6" y="45"/>
                  </a:lnTo>
                  <a:lnTo>
                    <a:pt x="6" y="45"/>
                  </a:lnTo>
                  <a:lnTo>
                    <a:pt x="3" y="44"/>
                  </a:lnTo>
                  <a:lnTo>
                    <a:pt x="1" y="42"/>
                  </a:lnTo>
                  <a:lnTo>
                    <a:pt x="0" y="38"/>
                  </a:lnTo>
                  <a:lnTo>
                    <a:pt x="0" y="35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0" name="Freeform 227">
              <a:extLst>
                <a:ext uri="{FF2B5EF4-FFF2-40B4-BE49-F238E27FC236}">
                  <a16:creationId xmlns:a16="http://schemas.microsoft.com/office/drawing/2014/main" id="{F5722369-6715-44E5-8539-7C46F9029E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77009" y="3563980"/>
              <a:ext cx="19050" cy="74613"/>
            </a:xfrm>
            <a:custGeom>
              <a:avLst/>
              <a:gdLst>
                <a:gd name="T0" fmla="*/ 0 w 23"/>
                <a:gd name="T1" fmla="*/ 35 h 93"/>
                <a:gd name="T2" fmla="*/ 0 w 23"/>
                <a:gd name="T3" fmla="*/ 0 h 93"/>
                <a:gd name="T4" fmla="*/ 23 w 23"/>
                <a:gd name="T5" fmla="*/ 0 h 93"/>
                <a:gd name="T6" fmla="*/ 23 w 23"/>
                <a:gd name="T7" fmla="*/ 35 h 93"/>
                <a:gd name="T8" fmla="*/ 23 w 23"/>
                <a:gd name="T9" fmla="*/ 35 h 93"/>
                <a:gd name="T10" fmla="*/ 22 w 23"/>
                <a:gd name="T11" fmla="*/ 38 h 93"/>
                <a:gd name="T12" fmla="*/ 21 w 23"/>
                <a:gd name="T13" fmla="*/ 42 h 93"/>
                <a:gd name="T14" fmla="*/ 19 w 23"/>
                <a:gd name="T15" fmla="*/ 44 h 93"/>
                <a:gd name="T16" fmla="*/ 15 w 23"/>
                <a:gd name="T17" fmla="*/ 45 h 93"/>
                <a:gd name="T18" fmla="*/ 15 w 23"/>
                <a:gd name="T19" fmla="*/ 90 h 93"/>
                <a:gd name="T20" fmla="*/ 15 w 23"/>
                <a:gd name="T21" fmla="*/ 90 h 93"/>
                <a:gd name="T22" fmla="*/ 14 w 23"/>
                <a:gd name="T23" fmla="*/ 92 h 93"/>
                <a:gd name="T24" fmla="*/ 12 w 23"/>
                <a:gd name="T25" fmla="*/ 93 h 93"/>
                <a:gd name="T26" fmla="*/ 12 w 23"/>
                <a:gd name="T27" fmla="*/ 93 h 93"/>
                <a:gd name="T28" fmla="*/ 10 w 23"/>
                <a:gd name="T29" fmla="*/ 92 h 93"/>
                <a:gd name="T30" fmla="*/ 8 w 23"/>
                <a:gd name="T31" fmla="*/ 90 h 93"/>
                <a:gd name="T32" fmla="*/ 8 w 23"/>
                <a:gd name="T33" fmla="*/ 45 h 93"/>
                <a:gd name="T34" fmla="*/ 8 w 23"/>
                <a:gd name="T35" fmla="*/ 45 h 93"/>
                <a:gd name="T36" fmla="*/ 5 w 23"/>
                <a:gd name="T37" fmla="*/ 44 h 93"/>
                <a:gd name="T38" fmla="*/ 3 w 23"/>
                <a:gd name="T39" fmla="*/ 42 h 93"/>
                <a:gd name="T40" fmla="*/ 2 w 23"/>
                <a:gd name="T41" fmla="*/ 38 h 93"/>
                <a:gd name="T42" fmla="*/ 0 w 23"/>
                <a:gd name="T43" fmla="*/ 35 h 93"/>
                <a:gd name="T44" fmla="*/ 0 w 23"/>
                <a:gd name="T45" fmla="*/ 35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3" h="93">
                  <a:moveTo>
                    <a:pt x="0" y="35"/>
                  </a:moveTo>
                  <a:lnTo>
                    <a:pt x="0" y="0"/>
                  </a:lnTo>
                  <a:lnTo>
                    <a:pt x="23" y="0"/>
                  </a:lnTo>
                  <a:lnTo>
                    <a:pt x="23" y="35"/>
                  </a:lnTo>
                  <a:lnTo>
                    <a:pt x="23" y="35"/>
                  </a:lnTo>
                  <a:lnTo>
                    <a:pt x="22" y="38"/>
                  </a:lnTo>
                  <a:lnTo>
                    <a:pt x="21" y="42"/>
                  </a:lnTo>
                  <a:lnTo>
                    <a:pt x="19" y="44"/>
                  </a:lnTo>
                  <a:lnTo>
                    <a:pt x="15" y="45"/>
                  </a:lnTo>
                  <a:lnTo>
                    <a:pt x="15" y="90"/>
                  </a:lnTo>
                  <a:lnTo>
                    <a:pt x="15" y="90"/>
                  </a:lnTo>
                  <a:lnTo>
                    <a:pt x="14" y="92"/>
                  </a:lnTo>
                  <a:lnTo>
                    <a:pt x="12" y="93"/>
                  </a:lnTo>
                  <a:lnTo>
                    <a:pt x="12" y="93"/>
                  </a:lnTo>
                  <a:lnTo>
                    <a:pt x="10" y="92"/>
                  </a:lnTo>
                  <a:lnTo>
                    <a:pt x="8" y="90"/>
                  </a:lnTo>
                  <a:lnTo>
                    <a:pt x="8" y="45"/>
                  </a:lnTo>
                  <a:lnTo>
                    <a:pt x="8" y="45"/>
                  </a:lnTo>
                  <a:lnTo>
                    <a:pt x="5" y="44"/>
                  </a:lnTo>
                  <a:lnTo>
                    <a:pt x="3" y="42"/>
                  </a:lnTo>
                  <a:lnTo>
                    <a:pt x="2" y="38"/>
                  </a:lnTo>
                  <a:lnTo>
                    <a:pt x="0" y="35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1" name="Freeform 228">
              <a:extLst>
                <a:ext uri="{FF2B5EF4-FFF2-40B4-BE49-F238E27FC236}">
                  <a16:creationId xmlns:a16="http://schemas.microsoft.com/office/drawing/2014/main" id="{F9F871AE-C94A-4169-B4FD-80D46EB4C5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46847" y="3563980"/>
              <a:ext cx="19050" cy="74613"/>
            </a:xfrm>
            <a:custGeom>
              <a:avLst/>
              <a:gdLst>
                <a:gd name="T0" fmla="*/ 0 w 23"/>
                <a:gd name="T1" fmla="*/ 35 h 93"/>
                <a:gd name="T2" fmla="*/ 0 w 23"/>
                <a:gd name="T3" fmla="*/ 0 h 93"/>
                <a:gd name="T4" fmla="*/ 23 w 23"/>
                <a:gd name="T5" fmla="*/ 0 h 93"/>
                <a:gd name="T6" fmla="*/ 23 w 23"/>
                <a:gd name="T7" fmla="*/ 35 h 93"/>
                <a:gd name="T8" fmla="*/ 23 w 23"/>
                <a:gd name="T9" fmla="*/ 35 h 93"/>
                <a:gd name="T10" fmla="*/ 22 w 23"/>
                <a:gd name="T11" fmla="*/ 38 h 93"/>
                <a:gd name="T12" fmla="*/ 21 w 23"/>
                <a:gd name="T13" fmla="*/ 42 h 93"/>
                <a:gd name="T14" fmla="*/ 19 w 23"/>
                <a:gd name="T15" fmla="*/ 44 h 93"/>
                <a:gd name="T16" fmla="*/ 15 w 23"/>
                <a:gd name="T17" fmla="*/ 45 h 93"/>
                <a:gd name="T18" fmla="*/ 15 w 23"/>
                <a:gd name="T19" fmla="*/ 90 h 93"/>
                <a:gd name="T20" fmla="*/ 15 w 23"/>
                <a:gd name="T21" fmla="*/ 90 h 93"/>
                <a:gd name="T22" fmla="*/ 14 w 23"/>
                <a:gd name="T23" fmla="*/ 92 h 93"/>
                <a:gd name="T24" fmla="*/ 12 w 23"/>
                <a:gd name="T25" fmla="*/ 93 h 93"/>
                <a:gd name="T26" fmla="*/ 12 w 23"/>
                <a:gd name="T27" fmla="*/ 93 h 93"/>
                <a:gd name="T28" fmla="*/ 10 w 23"/>
                <a:gd name="T29" fmla="*/ 92 h 93"/>
                <a:gd name="T30" fmla="*/ 8 w 23"/>
                <a:gd name="T31" fmla="*/ 90 h 93"/>
                <a:gd name="T32" fmla="*/ 8 w 23"/>
                <a:gd name="T33" fmla="*/ 45 h 93"/>
                <a:gd name="T34" fmla="*/ 8 w 23"/>
                <a:gd name="T35" fmla="*/ 45 h 93"/>
                <a:gd name="T36" fmla="*/ 5 w 23"/>
                <a:gd name="T37" fmla="*/ 44 h 93"/>
                <a:gd name="T38" fmla="*/ 3 w 23"/>
                <a:gd name="T39" fmla="*/ 42 h 93"/>
                <a:gd name="T40" fmla="*/ 2 w 23"/>
                <a:gd name="T41" fmla="*/ 38 h 93"/>
                <a:gd name="T42" fmla="*/ 0 w 23"/>
                <a:gd name="T43" fmla="*/ 35 h 93"/>
                <a:gd name="T44" fmla="*/ 0 w 23"/>
                <a:gd name="T45" fmla="*/ 35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3" h="93">
                  <a:moveTo>
                    <a:pt x="0" y="35"/>
                  </a:moveTo>
                  <a:lnTo>
                    <a:pt x="0" y="0"/>
                  </a:lnTo>
                  <a:lnTo>
                    <a:pt x="23" y="0"/>
                  </a:lnTo>
                  <a:lnTo>
                    <a:pt x="23" y="35"/>
                  </a:lnTo>
                  <a:lnTo>
                    <a:pt x="23" y="35"/>
                  </a:lnTo>
                  <a:lnTo>
                    <a:pt x="22" y="38"/>
                  </a:lnTo>
                  <a:lnTo>
                    <a:pt x="21" y="42"/>
                  </a:lnTo>
                  <a:lnTo>
                    <a:pt x="19" y="44"/>
                  </a:lnTo>
                  <a:lnTo>
                    <a:pt x="15" y="45"/>
                  </a:lnTo>
                  <a:lnTo>
                    <a:pt x="15" y="90"/>
                  </a:lnTo>
                  <a:lnTo>
                    <a:pt x="15" y="90"/>
                  </a:lnTo>
                  <a:lnTo>
                    <a:pt x="14" y="92"/>
                  </a:lnTo>
                  <a:lnTo>
                    <a:pt x="12" y="93"/>
                  </a:lnTo>
                  <a:lnTo>
                    <a:pt x="12" y="93"/>
                  </a:lnTo>
                  <a:lnTo>
                    <a:pt x="10" y="92"/>
                  </a:lnTo>
                  <a:lnTo>
                    <a:pt x="8" y="90"/>
                  </a:lnTo>
                  <a:lnTo>
                    <a:pt x="8" y="45"/>
                  </a:lnTo>
                  <a:lnTo>
                    <a:pt x="8" y="45"/>
                  </a:lnTo>
                  <a:lnTo>
                    <a:pt x="5" y="44"/>
                  </a:lnTo>
                  <a:lnTo>
                    <a:pt x="3" y="42"/>
                  </a:lnTo>
                  <a:lnTo>
                    <a:pt x="2" y="38"/>
                  </a:lnTo>
                  <a:lnTo>
                    <a:pt x="0" y="35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2" name="Freeform 229">
              <a:extLst>
                <a:ext uri="{FF2B5EF4-FFF2-40B4-BE49-F238E27FC236}">
                  <a16:creationId xmlns:a16="http://schemas.microsoft.com/office/drawing/2014/main" id="{A10189DC-D7AE-41EC-A7CB-A01DE58AF57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16684" y="3563980"/>
              <a:ext cx="19050" cy="74613"/>
            </a:xfrm>
            <a:custGeom>
              <a:avLst/>
              <a:gdLst>
                <a:gd name="T0" fmla="*/ 0 w 23"/>
                <a:gd name="T1" fmla="*/ 35 h 93"/>
                <a:gd name="T2" fmla="*/ 0 w 23"/>
                <a:gd name="T3" fmla="*/ 0 h 93"/>
                <a:gd name="T4" fmla="*/ 23 w 23"/>
                <a:gd name="T5" fmla="*/ 0 h 93"/>
                <a:gd name="T6" fmla="*/ 23 w 23"/>
                <a:gd name="T7" fmla="*/ 35 h 93"/>
                <a:gd name="T8" fmla="*/ 23 w 23"/>
                <a:gd name="T9" fmla="*/ 35 h 93"/>
                <a:gd name="T10" fmla="*/ 22 w 23"/>
                <a:gd name="T11" fmla="*/ 38 h 93"/>
                <a:gd name="T12" fmla="*/ 21 w 23"/>
                <a:gd name="T13" fmla="*/ 42 h 93"/>
                <a:gd name="T14" fmla="*/ 19 w 23"/>
                <a:gd name="T15" fmla="*/ 44 h 93"/>
                <a:gd name="T16" fmla="*/ 15 w 23"/>
                <a:gd name="T17" fmla="*/ 45 h 93"/>
                <a:gd name="T18" fmla="*/ 15 w 23"/>
                <a:gd name="T19" fmla="*/ 90 h 93"/>
                <a:gd name="T20" fmla="*/ 15 w 23"/>
                <a:gd name="T21" fmla="*/ 90 h 93"/>
                <a:gd name="T22" fmla="*/ 14 w 23"/>
                <a:gd name="T23" fmla="*/ 92 h 93"/>
                <a:gd name="T24" fmla="*/ 12 w 23"/>
                <a:gd name="T25" fmla="*/ 93 h 93"/>
                <a:gd name="T26" fmla="*/ 12 w 23"/>
                <a:gd name="T27" fmla="*/ 93 h 93"/>
                <a:gd name="T28" fmla="*/ 10 w 23"/>
                <a:gd name="T29" fmla="*/ 92 h 93"/>
                <a:gd name="T30" fmla="*/ 8 w 23"/>
                <a:gd name="T31" fmla="*/ 90 h 93"/>
                <a:gd name="T32" fmla="*/ 8 w 23"/>
                <a:gd name="T33" fmla="*/ 45 h 93"/>
                <a:gd name="T34" fmla="*/ 8 w 23"/>
                <a:gd name="T35" fmla="*/ 45 h 93"/>
                <a:gd name="T36" fmla="*/ 5 w 23"/>
                <a:gd name="T37" fmla="*/ 44 h 93"/>
                <a:gd name="T38" fmla="*/ 3 w 23"/>
                <a:gd name="T39" fmla="*/ 42 h 93"/>
                <a:gd name="T40" fmla="*/ 2 w 23"/>
                <a:gd name="T41" fmla="*/ 38 h 93"/>
                <a:gd name="T42" fmla="*/ 0 w 23"/>
                <a:gd name="T43" fmla="*/ 35 h 93"/>
                <a:gd name="T44" fmla="*/ 0 w 23"/>
                <a:gd name="T45" fmla="*/ 35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3" h="93">
                  <a:moveTo>
                    <a:pt x="0" y="35"/>
                  </a:moveTo>
                  <a:lnTo>
                    <a:pt x="0" y="0"/>
                  </a:lnTo>
                  <a:lnTo>
                    <a:pt x="23" y="0"/>
                  </a:lnTo>
                  <a:lnTo>
                    <a:pt x="23" y="35"/>
                  </a:lnTo>
                  <a:lnTo>
                    <a:pt x="23" y="35"/>
                  </a:lnTo>
                  <a:lnTo>
                    <a:pt x="22" y="38"/>
                  </a:lnTo>
                  <a:lnTo>
                    <a:pt x="21" y="42"/>
                  </a:lnTo>
                  <a:lnTo>
                    <a:pt x="19" y="44"/>
                  </a:lnTo>
                  <a:lnTo>
                    <a:pt x="15" y="45"/>
                  </a:lnTo>
                  <a:lnTo>
                    <a:pt x="15" y="90"/>
                  </a:lnTo>
                  <a:lnTo>
                    <a:pt x="15" y="90"/>
                  </a:lnTo>
                  <a:lnTo>
                    <a:pt x="14" y="92"/>
                  </a:lnTo>
                  <a:lnTo>
                    <a:pt x="12" y="93"/>
                  </a:lnTo>
                  <a:lnTo>
                    <a:pt x="12" y="93"/>
                  </a:lnTo>
                  <a:lnTo>
                    <a:pt x="10" y="92"/>
                  </a:lnTo>
                  <a:lnTo>
                    <a:pt x="8" y="90"/>
                  </a:lnTo>
                  <a:lnTo>
                    <a:pt x="8" y="45"/>
                  </a:lnTo>
                  <a:lnTo>
                    <a:pt x="8" y="45"/>
                  </a:lnTo>
                  <a:lnTo>
                    <a:pt x="5" y="44"/>
                  </a:lnTo>
                  <a:lnTo>
                    <a:pt x="3" y="42"/>
                  </a:lnTo>
                  <a:lnTo>
                    <a:pt x="2" y="38"/>
                  </a:lnTo>
                  <a:lnTo>
                    <a:pt x="0" y="35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3" name="Freeform 230">
              <a:extLst>
                <a:ext uri="{FF2B5EF4-FFF2-40B4-BE49-F238E27FC236}">
                  <a16:creationId xmlns:a16="http://schemas.microsoft.com/office/drawing/2014/main" id="{2C30EAE7-954D-4821-B120-8AB1410F74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86521" y="3563980"/>
              <a:ext cx="19050" cy="74613"/>
            </a:xfrm>
            <a:custGeom>
              <a:avLst/>
              <a:gdLst>
                <a:gd name="T0" fmla="*/ 0 w 23"/>
                <a:gd name="T1" fmla="*/ 35 h 93"/>
                <a:gd name="T2" fmla="*/ 0 w 23"/>
                <a:gd name="T3" fmla="*/ 0 h 93"/>
                <a:gd name="T4" fmla="*/ 23 w 23"/>
                <a:gd name="T5" fmla="*/ 0 h 93"/>
                <a:gd name="T6" fmla="*/ 23 w 23"/>
                <a:gd name="T7" fmla="*/ 35 h 93"/>
                <a:gd name="T8" fmla="*/ 23 w 23"/>
                <a:gd name="T9" fmla="*/ 35 h 93"/>
                <a:gd name="T10" fmla="*/ 22 w 23"/>
                <a:gd name="T11" fmla="*/ 38 h 93"/>
                <a:gd name="T12" fmla="*/ 21 w 23"/>
                <a:gd name="T13" fmla="*/ 42 h 93"/>
                <a:gd name="T14" fmla="*/ 19 w 23"/>
                <a:gd name="T15" fmla="*/ 44 h 93"/>
                <a:gd name="T16" fmla="*/ 15 w 23"/>
                <a:gd name="T17" fmla="*/ 45 h 93"/>
                <a:gd name="T18" fmla="*/ 15 w 23"/>
                <a:gd name="T19" fmla="*/ 90 h 93"/>
                <a:gd name="T20" fmla="*/ 15 w 23"/>
                <a:gd name="T21" fmla="*/ 90 h 93"/>
                <a:gd name="T22" fmla="*/ 14 w 23"/>
                <a:gd name="T23" fmla="*/ 92 h 93"/>
                <a:gd name="T24" fmla="*/ 12 w 23"/>
                <a:gd name="T25" fmla="*/ 93 h 93"/>
                <a:gd name="T26" fmla="*/ 12 w 23"/>
                <a:gd name="T27" fmla="*/ 93 h 93"/>
                <a:gd name="T28" fmla="*/ 10 w 23"/>
                <a:gd name="T29" fmla="*/ 92 h 93"/>
                <a:gd name="T30" fmla="*/ 8 w 23"/>
                <a:gd name="T31" fmla="*/ 90 h 93"/>
                <a:gd name="T32" fmla="*/ 8 w 23"/>
                <a:gd name="T33" fmla="*/ 45 h 93"/>
                <a:gd name="T34" fmla="*/ 8 w 23"/>
                <a:gd name="T35" fmla="*/ 45 h 93"/>
                <a:gd name="T36" fmla="*/ 5 w 23"/>
                <a:gd name="T37" fmla="*/ 44 h 93"/>
                <a:gd name="T38" fmla="*/ 3 w 23"/>
                <a:gd name="T39" fmla="*/ 42 h 93"/>
                <a:gd name="T40" fmla="*/ 2 w 23"/>
                <a:gd name="T41" fmla="*/ 38 h 93"/>
                <a:gd name="T42" fmla="*/ 0 w 23"/>
                <a:gd name="T43" fmla="*/ 35 h 93"/>
                <a:gd name="T44" fmla="*/ 0 w 23"/>
                <a:gd name="T45" fmla="*/ 35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3" h="93">
                  <a:moveTo>
                    <a:pt x="0" y="35"/>
                  </a:moveTo>
                  <a:lnTo>
                    <a:pt x="0" y="0"/>
                  </a:lnTo>
                  <a:lnTo>
                    <a:pt x="23" y="0"/>
                  </a:lnTo>
                  <a:lnTo>
                    <a:pt x="23" y="35"/>
                  </a:lnTo>
                  <a:lnTo>
                    <a:pt x="23" y="35"/>
                  </a:lnTo>
                  <a:lnTo>
                    <a:pt x="22" y="38"/>
                  </a:lnTo>
                  <a:lnTo>
                    <a:pt x="21" y="42"/>
                  </a:lnTo>
                  <a:lnTo>
                    <a:pt x="19" y="44"/>
                  </a:lnTo>
                  <a:lnTo>
                    <a:pt x="15" y="45"/>
                  </a:lnTo>
                  <a:lnTo>
                    <a:pt x="15" y="90"/>
                  </a:lnTo>
                  <a:lnTo>
                    <a:pt x="15" y="90"/>
                  </a:lnTo>
                  <a:lnTo>
                    <a:pt x="14" y="92"/>
                  </a:lnTo>
                  <a:lnTo>
                    <a:pt x="12" y="93"/>
                  </a:lnTo>
                  <a:lnTo>
                    <a:pt x="12" y="93"/>
                  </a:lnTo>
                  <a:lnTo>
                    <a:pt x="10" y="92"/>
                  </a:lnTo>
                  <a:lnTo>
                    <a:pt x="8" y="90"/>
                  </a:lnTo>
                  <a:lnTo>
                    <a:pt x="8" y="45"/>
                  </a:lnTo>
                  <a:lnTo>
                    <a:pt x="8" y="45"/>
                  </a:lnTo>
                  <a:lnTo>
                    <a:pt x="5" y="44"/>
                  </a:lnTo>
                  <a:lnTo>
                    <a:pt x="3" y="42"/>
                  </a:lnTo>
                  <a:lnTo>
                    <a:pt x="2" y="38"/>
                  </a:lnTo>
                  <a:lnTo>
                    <a:pt x="0" y="35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4" name="Freeform 231">
              <a:extLst>
                <a:ext uri="{FF2B5EF4-FFF2-40B4-BE49-F238E27FC236}">
                  <a16:creationId xmlns:a16="http://schemas.microsoft.com/office/drawing/2014/main" id="{78967020-CEC9-44DB-97B5-56393E8B21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26196" y="3563980"/>
              <a:ext cx="17463" cy="74613"/>
            </a:xfrm>
            <a:custGeom>
              <a:avLst/>
              <a:gdLst>
                <a:gd name="T0" fmla="*/ 0 w 22"/>
                <a:gd name="T1" fmla="*/ 35 h 93"/>
                <a:gd name="T2" fmla="*/ 0 w 22"/>
                <a:gd name="T3" fmla="*/ 0 h 93"/>
                <a:gd name="T4" fmla="*/ 22 w 22"/>
                <a:gd name="T5" fmla="*/ 0 h 93"/>
                <a:gd name="T6" fmla="*/ 22 w 22"/>
                <a:gd name="T7" fmla="*/ 35 h 93"/>
                <a:gd name="T8" fmla="*/ 22 w 22"/>
                <a:gd name="T9" fmla="*/ 35 h 93"/>
                <a:gd name="T10" fmla="*/ 22 w 22"/>
                <a:gd name="T11" fmla="*/ 38 h 93"/>
                <a:gd name="T12" fmla="*/ 21 w 22"/>
                <a:gd name="T13" fmla="*/ 42 h 93"/>
                <a:gd name="T14" fmla="*/ 19 w 22"/>
                <a:gd name="T15" fmla="*/ 44 h 93"/>
                <a:gd name="T16" fmla="*/ 15 w 22"/>
                <a:gd name="T17" fmla="*/ 45 h 93"/>
                <a:gd name="T18" fmla="*/ 15 w 22"/>
                <a:gd name="T19" fmla="*/ 90 h 93"/>
                <a:gd name="T20" fmla="*/ 15 w 22"/>
                <a:gd name="T21" fmla="*/ 90 h 93"/>
                <a:gd name="T22" fmla="*/ 14 w 22"/>
                <a:gd name="T23" fmla="*/ 92 h 93"/>
                <a:gd name="T24" fmla="*/ 12 w 22"/>
                <a:gd name="T25" fmla="*/ 93 h 93"/>
                <a:gd name="T26" fmla="*/ 12 w 22"/>
                <a:gd name="T27" fmla="*/ 93 h 93"/>
                <a:gd name="T28" fmla="*/ 8 w 22"/>
                <a:gd name="T29" fmla="*/ 92 h 93"/>
                <a:gd name="T30" fmla="*/ 8 w 22"/>
                <a:gd name="T31" fmla="*/ 90 h 93"/>
                <a:gd name="T32" fmla="*/ 8 w 22"/>
                <a:gd name="T33" fmla="*/ 45 h 93"/>
                <a:gd name="T34" fmla="*/ 8 w 22"/>
                <a:gd name="T35" fmla="*/ 45 h 93"/>
                <a:gd name="T36" fmla="*/ 5 w 22"/>
                <a:gd name="T37" fmla="*/ 44 h 93"/>
                <a:gd name="T38" fmla="*/ 3 w 22"/>
                <a:gd name="T39" fmla="*/ 42 h 93"/>
                <a:gd name="T40" fmla="*/ 2 w 22"/>
                <a:gd name="T41" fmla="*/ 38 h 93"/>
                <a:gd name="T42" fmla="*/ 0 w 22"/>
                <a:gd name="T43" fmla="*/ 35 h 93"/>
                <a:gd name="T44" fmla="*/ 0 w 22"/>
                <a:gd name="T45" fmla="*/ 35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2" h="93">
                  <a:moveTo>
                    <a:pt x="0" y="35"/>
                  </a:moveTo>
                  <a:lnTo>
                    <a:pt x="0" y="0"/>
                  </a:lnTo>
                  <a:lnTo>
                    <a:pt x="22" y="0"/>
                  </a:lnTo>
                  <a:lnTo>
                    <a:pt x="22" y="35"/>
                  </a:lnTo>
                  <a:lnTo>
                    <a:pt x="22" y="35"/>
                  </a:lnTo>
                  <a:lnTo>
                    <a:pt x="22" y="38"/>
                  </a:lnTo>
                  <a:lnTo>
                    <a:pt x="21" y="42"/>
                  </a:lnTo>
                  <a:lnTo>
                    <a:pt x="19" y="44"/>
                  </a:lnTo>
                  <a:lnTo>
                    <a:pt x="15" y="45"/>
                  </a:lnTo>
                  <a:lnTo>
                    <a:pt x="15" y="90"/>
                  </a:lnTo>
                  <a:lnTo>
                    <a:pt x="15" y="90"/>
                  </a:lnTo>
                  <a:lnTo>
                    <a:pt x="14" y="92"/>
                  </a:lnTo>
                  <a:lnTo>
                    <a:pt x="12" y="93"/>
                  </a:lnTo>
                  <a:lnTo>
                    <a:pt x="12" y="93"/>
                  </a:lnTo>
                  <a:lnTo>
                    <a:pt x="8" y="92"/>
                  </a:lnTo>
                  <a:lnTo>
                    <a:pt x="8" y="90"/>
                  </a:lnTo>
                  <a:lnTo>
                    <a:pt x="8" y="45"/>
                  </a:lnTo>
                  <a:lnTo>
                    <a:pt x="8" y="45"/>
                  </a:lnTo>
                  <a:lnTo>
                    <a:pt x="5" y="44"/>
                  </a:lnTo>
                  <a:lnTo>
                    <a:pt x="3" y="42"/>
                  </a:lnTo>
                  <a:lnTo>
                    <a:pt x="2" y="38"/>
                  </a:lnTo>
                  <a:lnTo>
                    <a:pt x="0" y="35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5" name="Freeform 232">
              <a:extLst>
                <a:ext uri="{FF2B5EF4-FFF2-40B4-BE49-F238E27FC236}">
                  <a16:creationId xmlns:a16="http://schemas.microsoft.com/office/drawing/2014/main" id="{06AA2F9B-532A-48F4-BE94-A578EF618E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56359" y="3563980"/>
              <a:ext cx="19050" cy="74613"/>
            </a:xfrm>
            <a:custGeom>
              <a:avLst/>
              <a:gdLst>
                <a:gd name="T0" fmla="*/ 0 w 23"/>
                <a:gd name="T1" fmla="*/ 35 h 93"/>
                <a:gd name="T2" fmla="*/ 0 w 23"/>
                <a:gd name="T3" fmla="*/ 0 h 93"/>
                <a:gd name="T4" fmla="*/ 23 w 23"/>
                <a:gd name="T5" fmla="*/ 0 h 93"/>
                <a:gd name="T6" fmla="*/ 23 w 23"/>
                <a:gd name="T7" fmla="*/ 35 h 93"/>
                <a:gd name="T8" fmla="*/ 23 w 23"/>
                <a:gd name="T9" fmla="*/ 35 h 93"/>
                <a:gd name="T10" fmla="*/ 22 w 23"/>
                <a:gd name="T11" fmla="*/ 38 h 93"/>
                <a:gd name="T12" fmla="*/ 21 w 23"/>
                <a:gd name="T13" fmla="*/ 42 h 93"/>
                <a:gd name="T14" fmla="*/ 19 w 23"/>
                <a:gd name="T15" fmla="*/ 44 h 93"/>
                <a:gd name="T16" fmla="*/ 15 w 23"/>
                <a:gd name="T17" fmla="*/ 45 h 93"/>
                <a:gd name="T18" fmla="*/ 15 w 23"/>
                <a:gd name="T19" fmla="*/ 90 h 93"/>
                <a:gd name="T20" fmla="*/ 15 w 23"/>
                <a:gd name="T21" fmla="*/ 90 h 93"/>
                <a:gd name="T22" fmla="*/ 14 w 23"/>
                <a:gd name="T23" fmla="*/ 92 h 93"/>
                <a:gd name="T24" fmla="*/ 12 w 23"/>
                <a:gd name="T25" fmla="*/ 93 h 93"/>
                <a:gd name="T26" fmla="*/ 12 w 23"/>
                <a:gd name="T27" fmla="*/ 93 h 93"/>
                <a:gd name="T28" fmla="*/ 10 w 23"/>
                <a:gd name="T29" fmla="*/ 92 h 93"/>
                <a:gd name="T30" fmla="*/ 8 w 23"/>
                <a:gd name="T31" fmla="*/ 90 h 93"/>
                <a:gd name="T32" fmla="*/ 8 w 23"/>
                <a:gd name="T33" fmla="*/ 45 h 93"/>
                <a:gd name="T34" fmla="*/ 8 w 23"/>
                <a:gd name="T35" fmla="*/ 45 h 93"/>
                <a:gd name="T36" fmla="*/ 5 w 23"/>
                <a:gd name="T37" fmla="*/ 44 h 93"/>
                <a:gd name="T38" fmla="*/ 3 w 23"/>
                <a:gd name="T39" fmla="*/ 42 h 93"/>
                <a:gd name="T40" fmla="*/ 2 w 23"/>
                <a:gd name="T41" fmla="*/ 38 h 93"/>
                <a:gd name="T42" fmla="*/ 0 w 23"/>
                <a:gd name="T43" fmla="*/ 35 h 93"/>
                <a:gd name="T44" fmla="*/ 0 w 23"/>
                <a:gd name="T45" fmla="*/ 35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3" h="93">
                  <a:moveTo>
                    <a:pt x="0" y="35"/>
                  </a:moveTo>
                  <a:lnTo>
                    <a:pt x="0" y="0"/>
                  </a:lnTo>
                  <a:lnTo>
                    <a:pt x="23" y="0"/>
                  </a:lnTo>
                  <a:lnTo>
                    <a:pt x="23" y="35"/>
                  </a:lnTo>
                  <a:lnTo>
                    <a:pt x="23" y="35"/>
                  </a:lnTo>
                  <a:lnTo>
                    <a:pt x="22" y="38"/>
                  </a:lnTo>
                  <a:lnTo>
                    <a:pt x="21" y="42"/>
                  </a:lnTo>
                  <a:lnTo>
                    <a:pt x="19" y="44"/>
                  </a:lnTo>
                  <a:lnTo>
                    <a:pt x="15" y="45"/>
                  </a:lnTo>
                  <a:lnTo>
                    <a:pt x="15" y="90"/>
                  </a:lnTo>
                  <a:lnTo>
                    <a:pt x="15" y="90"/>
                  </a:lnTo>
                  <a:lnTo>
                    <a:pt x="14" y="92"/>
                  </a:lnTo>
                  <a:lnTo>
                    <a:pt x="12" y="93"/>
                  </a:lnTo>
                  <a:lnTo>
                    <a:pt x="12" y="93"/>
                  </a:lnTo>
                  <a:lnTo>
                    <a:pt x="10" y="92"/>
                  </a:lnTo>
                  <a:lnTo>
                    <a:pt x="8" y="90"/>
                  </a:lnTo>
                  <a:lnTo>
                    <a:pt x="8" y="45"/>
                  </a:lnTo>
                  <a:lnTo>
                    <a:pt x="8" y="45"/>
                  </a:lnTo>
                  <a:lnTo>
                    <a:pt x="5" y="44"/>
                  </a:lnTo>
                  <a:lnTo>
                    <a:pt x="3" y="42"/>
                  </a:lnTo>
                  <a:lnTo>
                    <a:pt x="2" y="38"/>
                  </a:lnTo>
                  <a:lnTo>
                    <a:pt x="0" y="35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6" name="Freeform 233">
              <a:extLst>
                <a:ext uri="{FF2B5EF4-FFF2-40B4-BE49-F238E27FC236}">
                  <a16:creationId xmlns:a16="http://schemas.microsoft.com/office/drawing/2014/main" id="{B4BAA03E-7506-44D3-B7BB-8231541E86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03958" y="3498892"/>
              <a:ext cx="74613" cy="17463"/>
            </a:xfrm>
            <a:custGeom>
              <a:avLst/>
              <a:gdLst>
                <a:gd name="T0" fmla="*/ 59 w 95"/>
                <a:gd name="T1" fmla="*/ 0 h 23"/>
                <a:gd name="T2" fmla="*/ 95 w 95"/>
                <a:gd name="T3" fmla="*/ 0 h 23"/>
                <a:gd name="T4" fmla="*/ 95 w 95"/>
                <a:gd name="T5" fmla="*/ 23 h 23"/>
                <a:gd name="T6" fmla="*/ 59 w 95"/>
                <a:gd name="T7" fmla="*/ 23 h 23"/>
                <a:gd name="T8" fmla="*/ 59 w 95"/>
                <a:gd name="T9" fmla="*/ 23 h 23"/>
                <a:gd name="T10" fmla="*/ 55 w 95"/>
                <a:gd name="T11" fmla="*/ 22 h 23"/>
                <a:gd name="T12" fmla="*/ 53 w 95"/>
                <a:gd name="T13" fmla="*/ 21 h 23"/>
                <a:gd name="T14" fmla="*/ 51 w 95"/>
                <a:gd name="T15" fmla="*/ 19 h 23"/>
                <a:gd name="T16" fmla="*/ 48 w 95"/>
                <a:gd name="T17" fmla="*/ 15 h 23"/>
                <a:gd name="T18" fmla="*/ 5 w 95"/>
                <a:gd name="T19" fmla="*/ 15 h 23"/>
                <a:gd name="T20" fmla="*/ 5 w 95"/>
                <a:gd name="T21" fmla="*/ 15 h 23"/>
                <a:gd name="T22" fmla="*/ 1 w 95"/>
                <a:gd name="T23" fmla="*/ 14 h 23"/>
                <a:gd name="T24" fmla="*/ 0 w 95"/>
                <a:gd name="T25" fmla="*/ 12 h 23"/>
                <a:gd name="T26" fmla="*/ 0 w 95"/>
                <a:gd name="T27" fmla="*/ 12 h 23"/>
                <a:gd name="T28" fmla="*/ 1 w 95"/>
                <a:gd name="T29" fmla="*/ 9 h 23"/>
                <a:gd name="T30" fmla="*/ 5 w 95"/>
                <a:gd name="T31" fmla="*/ 8 h 23"/>
                <a:gd name="T32" fmla="*/ 48 w 95"/>
                <a:gd name="T33" fmla="*/ 8 h 23"/>
                <a:gd name="T34" fmla="*/ 48 w 95"/>
                <a:gd name="T35" fmla="*/ 8 h 23"/>
                <a:gd name="T36" fmla="*/ 51 w 95"/>
                <a:gd name="T37" fmla="*/ 5 h 23"/>
                <a:gd name="T38" fmla="*/ 53 w 95"/>
                <a:gd name="T39" fmla="*/ 2 h 23"/>
                <a:gd name="T40" fmla="*/ 55 w 95"/>
                <a:gd name="T41" fmla="*/ 1 h 23"/>
                <a:gd name="T42" fmla="*/ 59 w 95"/>
                <a:gd name="T43" fmla="*/ 0 h 23"/>
                <a:gd name="T44" fmla="*/ 59 w 95"/>
                <a:gd name="T4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5" h="23">
                  <a:moveTo>
                    <a:pt x="59" y="0"/>
                  </a:moveTo>
                  <a:lnTo>
                    <a:pt x="95" y="0"/>
                  </a:lnTo>
                  <a:lnTo>
                    <a:pt x="95" y="23"/>
                  </a:lnTo>
                  <a:lnTo>
                    <a:pt x="59" y="23"/>
                  </a:lnTo>
                  <a:lnTo>
                    <a:pt x="59" y="23"/>
                  </a:lnTo>
                  <a:lnTo>
                    <a:pt x="55" y="22"/>
                  </a:lnTo>
                  <a:lnTo>
                    <a:pt x="53" y="21"/>
                  </a:lnTo>
                  <a:lnTo>
                    <a:pt x="51" y="19"/>
                  </a:lnTo>
                  <a:lnTo>
                    <a:pt x="48" y="15"/>
                  </a:lnTo>
                  <a:lnTo>
                    <a:pt x="5" y="15"/>
                  </a:lnTo>
                  <a:lnTo>
                    <a:pt x="5" y="15"/>
                  </a:lnTo>
                  <a:lnTo>
                    <a:pt x="1" y="14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1" y="9"/>
                  </a:lnTo>
                  <a:lnTo>
                    <a:pt x="5" y="8"/>
                  </a:lnTo>
                  <a:lnTo>
                    <a:pt x="48" y="8"/>
                  </a:lnTo>
                  <a:lnTo>
                    <a:pt x="48" y="8"/>
                  </a:lnTo>
                  <a:lnTo>
                    <a:pt x="51" y="5"/>
                  </a:lnTo>
                  <a:lnTo>
                    <a:pt x="53" y="2"/>
                  </a:lnTo>
                  <a:lnTo>
                    <a:pt x="55" y="1"/>
                  </a:lnTo>
                  <a:lnTo>
                    <a:pt x="59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7" name="Freeform 234">
              <a:extLst>
                <a:ext uri="{FF2B5EF4-FFF2-40B4-BE49-F238E27FC236}">
                  <a16:creationId xmlns:a16="http://schemas.microsoft.com/office/drawing/2014/main" id="{4495226A-D4C6-46B2-B779-25CE0DE0BE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03958" y="3468729"/>
              <a:ext cx="74613" cy="17463"/>
            </a:xfrm>
            <a:custGeom>
              <a:avLst/>
              <a:gdLst>
                <a:gd name="T0" fmla="*/ 59 w 95"/>
                <a:gd name="T1" fmla="*/ 0 h 22"/>
                <a:gd name="T2" fmla="*/ 95 w 95"/>
                <a:gd name="T3" fmla="*/ 0 h 22"/>
                <a:gd name="T4" fmla="*/ 95 w 95"/>
                <a:gd name="T5" fmla="*/ 22 h 22"/>
                <a:gd name="T6" fmla="*/ 59 w 95"/>
                <a:gd name="T7" fmla="*/ 22 h 22"/>
                <a:gd name="T8" fmla="*/ 59 w 95"/>
                <a:gd name="T9" fmla="*/ 22 h 22"/>
                <a:gd name="T10" fmla="*/ 55 w 95"/>
                <a:gd name="T11" fmla="*/ 22 h 22"/>
                <a:gd name="T12" fmla="*/ 53 w 95"/>
                <a:gd name="T13" fmla="*/ 21 h 22"/>
                <a:gd name="T14" fmla="*/ 51 w 95"/>
                <a:gd name="T15" fmla="*/ 19 h 22"/>
                <a:gd name="T16" fmla="*/ 48 w 95"/>
                <a:gd name="T17" fmla="*/ 15 h 22"/>
                <a:gd name="T18" fmla="*/ 5 w 95"/>
                <a:gd name="T19" fmla="*/ 15 h 22"/>
                <a:gd name="T20" fmla="*/ 5 w 95"/>
                <a:gd name="T21" fmla="*/ 15 h 22"/>
                <a:gd name="T22" fmla="*/ 1 w 95"/>
                <a:gd name="T23" fmla="*/ 14 h 22"/>
                <a:gd name="T24" fmla="*/ 0 w 95"/>
                <a:gd name="T25" fmla="*/ 12 h 22"/>
                <a:gd name="T26" fmla="*/ 0 w 95"/>
                <a:gd name="T27" fmla="*/ 12 h 22"/>
                <a:gd name="T28" fmla="*/ 1 w 95"/>
                <a:gd name="T29" fmla="*/ 8 h 22"/>
                <a:gd name="T30" fmla="*/ 5 w 95"/>
                <a:gd name="T31" fmla="*/ 8 h 22"/>
                <a:gd name="T32" fmla="*/ 48 w 95"/>
                <a:gd name="T33" fmla="*/ 8 h 22"/>
                <a:gd name="T34" fmla="*/ 48 w 95"/>
                <a:gd name="T35" fmla="*/ 8 h 22"/>
                <a:gd name="T36" fmla="*/ 51 w 95"/>
                <a:gd name="T37" fmla="*/ 5 h 22"/>
                <a:gd name="T38" fmla="*/ 53 w 95"/>
                <a:gd name="T39" fmla="*/ 2 h 22"/>
                <a:gd name="T40" fmla="*/ 55 w 95"/>
                <a:gd name="T41" fmla="*/ 1 h 22"/>
                <a:gd name="T42" fmla="*/ 59 w 95"/>
                <a:gd name="T43" fmla="*/ 0 h 22"/>
                <a:gd name="T44" fmla="*/ 59 w 95"/>
                <a:gd name="T4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5" h="22">
                  <a:moveTo>
                    <a:pt x="59" y="0"/>
                  </a:moveTo>
                  <a:lnTo>
                    <a:pt x="95" y="0"/>
                  </a:lnTo>
                  <a:lnTo>
                    <a:pt x="95" y="22"/>
                  </a:lnTo>
                  <a:lnTo>
                    <a:pt x="59" y="22"/>
                  </a:lnTo>
                  <a:lnTo>
                    <a:pt x="59" y="22"/>
                  </a:lnTo>
                  <a:lnTo>
                    <a:pt x="55" y="22"/>
                  </a:lnTo>
                  <a:lnTo>
                    <a:pt x="53" y="21"/>
                  </a:lnTo>
                  <a:lnTo>
                    <a:pt x="51" y="19"/>
                  </a:lnTo>
                  <a:lnTo>
                    <a:pt x="48" y="15"/>
                  </a:lnTo>
                  <a:lnTo>
                    <a:pt x="5" y="15"/>
                  </a:lnTo>
                  <a:lnTo>
                    <a:pt x="5" y="15"/>
                  </a:lnTo>
                  <a:lnTo>
                    <a:pt x="1" y="14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1" y="8"/>
                  </a:lnTo>
                  <a:lnTo>
                    <a:pt x="5" y="8"/>
                  </a:lnTo>
                  <a:lnTo>
                    <a:pt x="48" y="8"/>
                  </a:lnTo>
                  <a:lnTo>
                    <a:pt x="48" y="8"/>
                  </a:lnTo>
                  <a:lnTo>
                    <a:pt x="51" y="5"/>
                  </a:lnTo>
                  <a:lnTo>
                    <a:pt x="53" y="2"/>
                  </a:lnTo>
                  <a:lnTo>
                    <a:pt x="55" y="1"/>
                  </a:lnTo>
                  <a:lnTo>
                    <a:pt x="59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8" name="Freeform 235">
              <a:extLst>
                <a:ext uri="{FF2B5EF4-FFF2-40B4-BE49-F238E27FC236}">
                  <a16:creationId xmlns:a16="http://schemas.microsoft.com/office/drawing/2014/main" id="{34BAC1E5-2C0F-46BF-BAE4-7C62671DB4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03958" y="3438566"/>
              <a:ext cx="74613" cy="17463"/>
            </a:xfrm>
            <a:custGeom>
              <a:avLst/>
              <a:gdLst>
                <a:gd name="T0" fmla="*/ 59 w 95"/>
                <a:gd name="T1" fmla="*/ 0 h 22"/>
                <a:gd name="T2" fmla="*/ 95 w 95"/>
                <a:gd name="T3" fmla="*/ 0 h 22"/>
                <a:gd name="T4" fmla="*/ 95 w 95"/>
                <a:gd name="T5" fmla="*/ 22 h 22"/>
                <a:gd name="T6" fmla="*/ 59 w 95"/>
                <a:gd name="T7" fmla="*/ 22 h 22"/>
                <a:gd name="T8" fmla="*/ 59 w 95"/>
                <a:gd name="T9" fmla="*/ 22 h 22"/>
                <a:gd name="T10" fmla="*/ 55 w 95"/>
                <a:gd name="T11" fmla="*/ 22 h 22"/>
                <a:gd name="T12" fmla="*/ 53 w 95"/>
                <a:gd name="T13" fmla="*/ 21 h 22"/>
                <a:gd name="T14" fmla="*/ 51 w 95"/>
                <a:gd name="T15" fmla="*/ 19 h 22"/>
                <a:gd name="T16" fmla="*/ 48 w 95"/>
                <a:gd name="T17" fmla="*/ 15 h 22"/>
                <a:gd name="T18" fmla="*/ 5 w 95"/>
                <a:gd name="T19" fmla="*/ 15 h 22"/>
                <a:gd name="T20" fmla="*/ 5 w 95"/>
                <a:gd name="T21" fmla="*/ 15 h 22"/>
                <a:gd name="T22" fmla="*/ 1 w 95"/>
                <a:gd name="T23" fmla="*/ 14 h 22"/>
                <a:gd name="T24" fmla="*/ 0 w 95"/>
                <a:gd name="T25" fmla="*/ 12 h 22"/>
                <a:gd name="T26" fmla="*/ 0 w 95"/>
                <a:gd name="T27" fmla="*/ 12 h 22"/>
                <a:gd name="T28" fmla="*/ 1 w 95"/>
                <a:gd name="T29" fmla="*/ 8 h 22"/>
                <a:gd name="T30" fmla="*/ 5 w 95"/>
                <a:gd name="T31" fmla="*/ 7 h 22"/>
                <a:gd name="T32" fmla="*/ 48 w 95"/>
                <a:gd name="T33" fmla="*/ 7 h 22"/>
                <a:gd name="T34" fmla="*/ 48 w 95"/>
                <a:gd name="T35" fmla="*/ 7 h 22"/>
                <a:gd name="T36" fmla="*/ 51 w 95"/>
                <a:gd name="T37" fmla="*/ 5 h 22"/>
                <a:gd name="T38" fmla="*/ 53 w 95"/>
                <a:gd name="T39" fmla="*/ 2 h 22"/>
                <a:gd name="T40" fmla="*/ 55 w 95"/>
                <a:gd name="T41" fmla="*/ 0 h 22"/>
                <a:gd name="T42" fmla="*/ 59 w 95"/>
                <a:gd name="T43" fmla="*/ 0 h 22"/>
                <a:gd name="T44" fmla="*/ 59 w 95"/>
                <a:gd name="T4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5" h="22">
                  <a:moveTo>
                    <a:pt x="59" y="0"/>
                  </a:moveTo>
                  <a:lnTo>
                    <a:pt x="95" y="0"/>
                  </a:lnTo>
                  <a:lnTo>
                    <a:pt x="95" y="22"/>
                  </a:lnTo>
                  <a:lnTo>
                    <a:pt x="59" y="22"/>
                  </a:lnTo>
                  <a:lnTo>
                    <a:pt x="59" y="22"/>
                  </a:lnTo>
                  <a:lnTo>
                    <a:pt x="55" y="22"/>
                  </a:lnTo>
                  <a:lnTo>
                    <a:pt x="53" y="21"/>
                  </a:lnTo>
                  <a:lnTo>
                    <a:pt x="51" y="19"/>
                  </a:lnTo>
                  <a:lnTo>
                    <a:pt x="48" y="15"/>
                  </a:lnTo>
                  <a:lnTo>
                    <a:pt x="5" y="15"/>
                  </a:lnTo>
                  <a:lnTo>
                    <a:pt x="5" y="15"/>
                  </a:lnTo>
                  <a:lnTo>
                    <a:pt x="1" y="14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1" y="8"/>
                  </a:lnTo>
                  <a:lnTo>
                    <a:pt x="5" y="7"/>
                  </a:lnTo>
                  <a:lnTo>
                    <a:pt x="48" y="7"/>
                  </a:lnTo>
                  <a:lnTo>
                    <a:pt x="48" y="7"/>
                  </a:lnTo>
                  <a:lnTo>
                    <a:pt x="51" y="5"/>
                  </a:lnTo>
                  <a:lnTo>
                    <a:pt x="53" y="2"/>
                  </a:lnTo>
                  <a:lnTo>
                    <a:pt x="55" y="0"/>
                  </a:lnTo>
                  <a:lnTo>
                    <a:pt x="59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9" name="Freeform 236">
              <a:extLst>
                <a:ext uri="{FF2B5EF4-FFF2-40B4-BE49-F238E27FC236}">
                  <a16:creationId xmlns:a16="http://schemas.microsoft.com/office/drawing/2014/main" id="{BA91F17B-FABA-4DBF-B7E1-BEEE9196A33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03958" y="3408403"/>
              <a:ext cx="74613" cy="17463"/>
            </a:xfrm>
            <a:custGeom>
              <a:avLst/>
              <a:gdLst>
                <a:gd name="T0" fmla="*/ 59 w 95"/>
                <a:gd name="T1" fmla="*/ 0 h 22"/>
                <a:gd name="T2" fmla="*/ 95 w 95"/>
                <a:gd name="T3" fmla="*/ 0 h 22"/>
                <a:gd name="T4" fmla="*/ 95 w 95"/>
                <a:gd name="T5" fmla="*/ 22 h 22"/>
                <a:gd name="T6" fmla="*/ 59 w 95"/>
                <a:gd name="T7" fmla="*/ 22 h 22"/>
                <a:gd name="T8" fmla="*/ 59 w 95"/>
                <a:gd name="T9" fmla="*/ 22 h 22"/>
                <a:gd name="T10" fmla="*/ 55 w 95"/>
                <a:gd name="T11" fmla="*/ 22 h 22"/>
                <a:gd name="T12" fmla="*/ 53 w 95"/>
                <a:gd name="T13" fmla="*/ 21 h 22"/>
                <a:gd name="T14" fmla="*/ 51 w 95"/>
                <a:gd name="T15" fmla="*/ 17 h 22"/>
                <a:gd name="T16" fmla="*/ 48 w 95"/>
                <a:gd name="T17" fmla="*/ 15 h 22"/>
                <a:gd name="T18" fmla="*/ 5 w 95"/>
                <a:gd name="T19" fmla="*/ 15 h 22"/>
                <a:gd name="T20" fmla="*/ 5 w 95"/>
                <a:gd name="T21" fmla="*/ 15 h 22"/>
                <a:gd name="T22" fmla="*/ 1 w 95"/>
                <a:gd name="T23" fmla="*/ 14 h 22"/>
                <a:gd name="T24" fmla="*/ 0 w 95"/>
                <a:gd name="T25" fmla="*/ 12 h 22"/>
                <a:gd name="T26" fmla="*/ 0 w 95"/>
                <a:gd name="T27" fmla="*/ 12 h 22"/>
                <a:gd name="T28" fmla="*/ 1 w 95"/>
                <a:gd name="T29" fmla="*/ 8 h 22"/>
                <a:gd name="T30" fmla="*/ 5 w 95"/>
                <a:gd name="T31" fmla="*/ 7 h 22"/>
                <a:gd name="T32" fmla="*/ 48 w 95"/>
                <a:gd name="T33" fmla="*/ 7 h 22"/>
                <a:gd name="T34" fmla="*/ 48 w 95"/>
                <a:gd name="T35" fmla="*/ 7 h 22"/>
                <a:gd name="T36" fmla="*/ 51 w 95"/>
                <a:gd name="T37" fmla="*/ 5 h 22"/>
                <a:gd name="T38" fmla="*/ 53 w 95"/>
                <a:gd name="T39" fmla="*/ 2 h 22"/>
                <a:gd name="T40" fmla="*/ 55 w 95"/>
                <a:gd name="T41" fmla="*/ 0 h 22"/>
                <a:gd name="T42" fmla="*/ 59 w 95"/>
                <a:gd name="T43" fmla="*/ 0 h 22"/>
                <a:gd name="T44" fmla="*/ 59 w 95"/>
                <a:gd name="T4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5" h="22">
                  <a:moveTo>
                    <a:pt x="59" y="0"/>
                  </a:moveTo>
                  <a:lnTo>
                    <a:pt x="95" y="0"/>
                  </a:lnTo>
                  <a:lnTo>
                    <a:pt x="95" y="22"/>
                  </a:lnTo>
                  <a:lnTo>
                    <a:pt x="59" y="22"/>
                  </a:lnTo>
                  <a:lnTo>
                    <a:pt x="59" y="22"/>
                  </a:lnTo>
                  <a:lnTo>
                    <a:pt x="55" y="22"/>
                  </a:lnTo>
                  <a:lnTo>
                    <a:pt x="53" y="21"/>
                  </a:lnTo>
                  <a:lnTo>
                    <a:pt x="51" y="17"/>
                  </a:lnTo>
                  <a:lnTo>
                    <a:pt x="48" y="15"/>
                  </a:lnTo>
                  <a:lnTo>
                    <a:pt x="5" y="15"/>
                  </a:lnTo>
                  <a:lnTo>
                    <a:pt x="5" y="15"/>
                  </a:lnTo>
                  <a:lnTo>
                    <a:pt x="1" y="14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1" y="8"/>
                  </a:lnTo>
                  <a:lnTo>
                    <a:pt x="5" y="7"/>
                  </a:lnTo>
                  <a:lnTo>
                    <a:pt x="48" y="7"/>
                  </a:lnTo>
                  <a:lnTo>
                    <a:pt x="48" y="7"/>
                  </a:lnTo>
                  <a:lnTo>
                    <a:pt x="51" y="5"/>
                  </a:lnTo>
                  <a:lnTo>
                    <a:pt x="53" y="2"/>
                  </a:lnTo>
                  <a:lnTo>
                    <a:pt x="55" y="0"/>
                  </a:lnTo>
                  <a:lnTo>
                    <a:pt x="59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0" name="Freeform 237">
              <a:extLst>
                <a:ext uri="{FF2B5EF4-FFF2-40B4-BE49-F238E27FC236}">
                  <a16:creationId xmlns:a16="http://schemas.microsoft.com/office/drawing/2014/main" id="{EDD73D04-31D4-4567-8D6C-24B0501A4E6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03958" y="3378241"/>
              <a:ext cx="74613" cy="15875"/>
            </a:xfrm>
            <a:custGeom>
              <a:avLst/>
              <a:gdLst>
                <a:gd name="T0" fmla="*/ 59 w 95"/>
                <a:gd name="T1" fmla="*/ 0 h 22"/>
                <a:gd name="T2" fmla="*/ 95 w 95"/>
                <a:gd name="T3" fmla="*/ 0 h 22"/>
                <a:gd name="T4" fmla="*/ 95 w 95"/>
                <a:gd name="T5" fmla="*/ 22 h 22"/>
                <a:gd name="T6" fmla="*/ 59 w 95"/>
                <a:gd name="T7" fmla="*/ 22 h 22"/>
                <a:gd name="T8" fmla="*/ 59 w 95"/>
                <a:gd name="T9" fmla="*/ 22 h 22"/>
                <a:gd name="T10" fmla="*/ 55 w 95"/>
                <a:gd name="T11" fmla="*/ 22 h 22"/>
                <a:gd name="T12" fmla="*/ 53 w 95"/>
                <a:gd name="T13" fmla="*/ 20 h 22"/>
                <a:gd name="T14" fmla="*/ 51 w 95"/>
                <a:gd name="T15" fmla="*/ 17 h 22"/>
                <a:gd name="T16" fmla="*/ 48 w 95"/>
                <a:gd name="T17" fmla="*/ 15 h 22"/>
                <a:gd name="T18" fmla="*/ 5 w 95"/>
                <a:gd name="T19" fmla="*/ 15 h 22"/>
                <a:gd name="T20" fmla="*/ 5 w 95"/>
                <a:gd name="T21" fmla="*/ 15 h 22"/>
                <a:gd name="T22" fmla="*/ 1 w 95"/>
                <a:gd name="T23" fmla="*/ 14 h 22"/>
                <a:gd name="T24" fmla="*/ 0 w 95"/>
                <a:gd name="T25" fmla="*/ 12 h 22"/>
                <a:gd name="T26" fmla="*/ 0 w 95"/>
                <a:gd name="T27" fmla="*/ 12 h 22"/>
                <a:gd name="T28" fmla="*/ 1 w 95"/>
                <a:gd name="T29" fmla="*/ 8 h 22"/>
                <a:gd name="T30" fmla="*/ 5 w 95"/>
                <a:gd name="T31" fmla="*/ 7 h 22"/>
                <a:gd name="T32" fmla="*/ 48 w 95"/>
                <a:gd name="T33" fmla="*/ 7 h 22"/>
                <a:gd name="T34" fmla="*/ 48 w 95"/>
                <a:gd name="T35" fmla="*/ 7 h 22"/>
                <a:gd name="T36" fmla="*/ 51 w 95"/>
                <a:gd name="T37" fmla="*/ 5 h 22"/>
                <a:gd name="T38" fmla="*/ 53 w 95"/>
                <a:gd name="T39" fmla="*/ 2 h 22"/>
                <a:gd name="T40" fmla="*/ 55 w 95"/>
                <a:gd name="T41" fmla="*/ 0 h 22"/>
                <a:gd name="T42" fmla="*/ 59 w 95"/>
                <a:gd name="T43" fmla="*/ 0 h 22"/>
                <a:gd name="T44" fmla="*/ 59 w 95"/>
                <a:gd name="T4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5" h="22">
                  <a:moveTo>
                    <a:pt x="59" y="0"/>
                  </a:moveTo>
                  <a:lnTo>
                    <a:pt x="95" y="0"/>
                  </a:lnTo>
                  <a:lnTo>
                    <a:pt x="95" y="22"/>
                  </a:lnTo>
                  <a:lnTo>
                    <a:pt x="59" y="22"/>
                  </a:lnTo>
                  <a:lnTo>
                    <a:pt x="59" y="22"/>
                  </a:lnTo>
                  <a:lnTo>
                    <a:pt x="55" y="22"/>
                  </a:lnTo>
                  <a:lnTo>
                    <a:pt x="53" y="20"/>
                  </a:lnTo>
                  <a:lnTo>
                    <a:pt x="51" y="17"/>
                  </a:lnTo>
                  <a:lnTo>
                    <a:pt x="48" y="15"/>
                  </a:lnTo>
                  <a:lnTo>
                    <a:pt x="5" y="15"/>
                  </a:lnTo>
                  <a:lnTo>
                    <a:pt x="5" y="15"/>
                  </a:lnTo>
                  <a:lnTo>
                    <a:pt x="1" y="14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1" y="8"/>
                  </a:lnTo>
                  <a:lnTo>
                    <a:pt x="5" y="7"/>
                  </a:lnTo>
                  <a:lnTo>
                    <a:pt x="48" y="7"/>
                  </a:lnTo>
                  <a:lnTo>
                    <a:pt x="48" y="7"/>
                  </a:lnTo>
                  <a:lnTo>
                    <a:pt x="51" y="5"/>
                  </a:lnTo>
                  <a:lnTo>
                    <a:pt x="53" y="2"/>
                  </a:lnTo>
                  <a:lnTo>
                    <a:pt x="55" y="0"/>
                  </a:lnTo>
                  <a:lnTo>
                    <a:pt x="59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1" name="Freeform 238">
              <a:extLst>
                <a:ext uri="{FF2B5EF4-FFF2-40B4-BE49-F238E27FC236}">
                  <a16:creationId xmlns:a16="http://schemas.microsoft.com/office/drawing/2014/main" id="{258D139F-A952-4BFB-A8C8-F8BE5D4F8F3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03958" y="3348078"/>
              <a:ext cx="74613" cy="15875"/>
            </a:xfrm>
            <a:custGeom>
              <a:avLst/>
              <a:gdLst>
                <a:gd name="T0" fmla="*/ 59 w 95"/>
                <a:gd name="T1" fmla="*/ 0 h 22"/>
                <a:gd name="T2" fmla="*/ 95 w 95"/>
                <a:gd name="T3" fmla="*/ 0 h 22"/>
                <a:gd name="T4" fmla="*/ 95 w 95"/>
                <a:gd name="T5" fmla="*/ 22 h 22"/>
                <a:gd name="T6" fmla="*/ 59 w 95"/>
                <a:gd name="T7" fmla="*/ 22 h 22"/>
                <a:gd name="T8" fmla="*/ 59 w 95"/>
                <a:gd name="T9" fmla="*/ 22 h 22"/>
                <a:gd name="T10" fmla="*/ 55 w 95"/>
                <a:gd name="T11" fmla="*/ 22 h 22"/>
                <a:gd name="T12" fmla="*/ 53 w 95"/>
                <a:gd name="T13" fmla="*/ 20 h 22"/>
                <a:gd name="T14" fmla="*/ 51 w 95"/>
                <a:gd name="T15" fmla="*/ 17 h 22"/>
                <a:gd name="T16" fmla="*/ 48 w 95"/>
                <a:gd name="T17" fmla="*/ 15 h 22"/>
                <a:gd name="T18" fmla="*/ 5 w 95"/>
                <a:gd name="T19" fmla="*/ 15 h 22"/>
                <a:gd name="T20" fmla="*/ 5 w 95"/>
                <a:gd name="T21" fmla="*/ 15 h 22"/>
                <a:gd name="T22" fmla="*/ 1 w 95"/>
                <a:gd name="T23" fmla="*/ 14 h 22"/>
                <a:gd name="T24" fmla="*/ 0 w 95"/>
                <a:gd name="T25" fmla="*/ 10 h 22"/>
                <a:gd name="T26" fmla="*/ 0 w 95"/>
                <a:gd name="T27" fmla="*/ 10 h 22"/>
                <a:gd name="T28" fmla="*/ 1 w 95"/>
                <a:gd name="T29" fmla="*/ 8 h 22"/>
                <a:gd name="T30" fmla="*/ 5 w 95"/>
                <a:gd name="T31" fmla="*/ 7 h 22"/>
                <a:gd name="T32" fmla="*/ 48 w 95"/>
                <a:gd name="T33" fmla="*/ 7 h 22"/>
                <a:gd name="T34" fmla="*/ 48 w 95"/>
                <a:gd name="T35" fmla="*/ 7 h 22"/>
                <a:gd name="T36" fmla="*/ 51 w 95"/>
                <a:gd name="T37" fmla="*/ 5 h 22"/>
                <a:gd name="T38" fmla="*/ 53 w 95"/>
                <a:gd name="T39" fmla="*/ 2 h 22"/>
                <a:gd name="T40" fmla="*/ 55 w 95"/>
                <a:gd name="T41" fmla="*/ 0 h 22"/>
                <a:gd name="T42" fmla="*/ 59 w 95"/>
                <a:gd name="T43" fmla="*/ 0 h 22"/>
                <a:gd name="T44" fmla="*/ 59 w 95"/>
                <a:gd name="T4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5" h="22">
                  <a:moveTo>
                    <a:pt x="59" y="0"/>
                  </a:moveTo>
                  <a:lnTo>
                    <a:pt x="95" y="0"/>
                  </a:lnTo>
                  <a:lnTo>
                    <a:pt x="95" y="22"/>
                  </a:lnTo>
                  <a:lnTo>
                    <a:pt x="59" y="22"/>
                  </a:lnTo>
                  <a:lnTo>
                    <a:pt x="59" y="22"/>
                  </a:lnTo>
                  <a:lnTo>
                    <a:pt x="55" y="22"/>
                  </a:lnTo>
                  <a:lnTo>
                    <a:pt x="53" y="20"/>
                  </a:lnTo>
                  <a:lnTo>
                    <a:pt x="51" y="17"/>
                  </a:lnTo>
                  <a:lnTo>
                    <a:pt x="48" y="15"/>
                  </a:lnTo>
                  <a:lnTo>
                    <a:pt x="5" y="15"/>
                  </a:lnTo>
                  <a:lnTo>
                    <a:pt x="5" y="15"/>
                  </a:lnTo>
                  <a:lnTo>
                    <a:pt x="1" y="14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1" y="8"/>
                  </a:lnTo>
                  <a:lnTo>
                    <a:pt x="5" y="7"/>
                  </a:lnTo>
                  <a:lnTo>
                    <a:pt x="48" y="7"/>
                  </a:lnTo>
                  <a:lnTo>
                    <a:pt x="48" y="7"/>
                  </a:lnTo>
                  <a:lnTo>
                    <a:pt x="51" y="5"/>
                  </a:lnTo>
                  <a:lnTo>
                    <a:pt x="53" y="2"/>
                  </a:lnTo>
                  <a:lnTo>
                    <a:pt x="55" y="0"/>
                  </a:lnTo>
                  <a:lnTo>
                    <a:pt x="59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2" name="Freeform 239">
              <a:extLst>
                <a:ext uri="{FF2B5EF4-FFF2-40B4-BE49-F238E27FC236}">
                  <a16:creationId xmlns:a16="http://schemas.microsoft.com/office/drawing/2014/main" id="{6A29198C-48B2-498E-9AED-E93CD67064D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03958" y="3317915"/>
              <a:ext cx="74613" cy="15875"/>
            </a:xfrm>
            <a:custGeom>
              <a:avLst/>
              <a:gdLst>
                <a:gd name="T0" fmla="*/ 59 w 95"/>
                <a:gd name="T1" fmla="*/ 0 h 22"/>
                <a:gd name="T2" fmla="*/ 95 w 95"/>
                <a:gd name="T3" fmla="*/ 0 h 22"/>
                <a:gd name="T4" fmla="*/ 95 w 95"/>
                <a:gd name="T5" fmla="*/ 22 h 22"/>
                <a:gd name="T6" fmla="*/ 59 w 95"/>
                <a:gd name="T7" fmla="*/ 22 h 22"/>
                <a:gd name="T8" fmla="*/ 59 w 95"/>
                <a:gd name="T9" fmla="*/ 22 h 22"/>
                <a:gd name="T10" fmla="*/ 55 w 95"/>
                <a:gd name="T11" fmla="*/ 22 h 22"/>
                <a:gd name="T12" fmla="*/ 53 w 95"/>
                <a:gd name="T13" fmla="*/ 20 h 22"/>
                <a:gd name="T14" fmla="*/ 51 w 95"/>
                <a:gd name="T15" fmla="*/ 17 h 22"/>
                <a:gd name="T16" fmla="*/ 48 w 95"/>
                <a:gd name="T17" fmla="*/ 15 h 22"/>
                <a:gd name="T18" fmla="*/ 5 w 95"/>
                <a:gd name="T19" fmla="*/ 15 h 22"/>
                <a:gd name="T20" fmla="*/ 5 w 95"/>
                <a:gd name="T21" fmla="*/ 15 h 22"/>
                <a:gd name="T22" fmla="*/ 1 w 95"/>
                <a:gd name="T23" fmla="*/ 14 h 22"/>
                <a:gd name="T24" fmla="*/ 0 w 95"/>
                <a:gd name="T25" fmla="*/ 10 h 22"/>
                <a:gd name="T26" fmla="*/ 0 w 95"/>
                <a:gd name="T27" fmla="*/ 10 h 22"/>
                <a:gd name="T28" fmla="*/ 1 w 95"/>
                <a:gd name="T29" fmla="*/ 8 h 22"/>
                <a:gd name="T30" fmla="*/ 5 w 95"/>
                <a:gd name="T31" fmla="*/ 7 h 22"/>
                <a:gd name="T32" fmla="*/ 48 w 95"/>
                <a:gd name="T33" fmla="*/ 7 h 22"/>
                <a:gd name="T34" fmla="*/ 48 w 95"/>
                <a:gd name="T35" fmla="*/ 7 h 22"/>
                <a:gd name="T36" fmla="*/ 51 w 95"/>
                <a:gd name="T37" fmla="*/ 4 h 22"/>
                <a:gd name="T38" fmla="*/ 53 w 95"/>
                <a:gd name="T39" fmla="*/ 1 h 22"/>
                <a:gd name="T40" fmla="*/ 55 w 95"/>
                <a:gd name="T41" fmla="*/ 0 h 22"/>
                <a:gd name="T42" fmla="*/ 59 w 95"/>
                <a:gd name="T43" fmla="*/ 0 h 22"/>
                <a:gd name="T44" fmla="*/ 59 w 95"/>
                <a:gd name="T4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5" h="22">
                  <a:moveTo>
                    <a:pt x="59" y="0"/>
                  </a:moveTo>
                  <a:lnTo>
                    <a:pt x="95" y="0"/>
                  </a:lnTo>
                  <a:lnTo>
                    <a:pt x="95" y="22"/>
                  </a:lnTo>
                  <a:lnTo>
                    <a:pt x="59" y="22"/>
                  </a:lnTo>
                  <a:lnTo>
                    <a:pt x="59" y="22"/>
                  </a:lnTo>
                  <a:lnTo>
                    <a:pt x="55" y="22"/>
                  </a:lnTo>
                  <a:lnTo>
                    <a:pt x="53" y="20"/>
                  </a:lnTo>
                  <a:lnTo>
                    <a:pt x="51" y="17"/>
                  </a:lnTo>
                  <a:lnTo>
                    <a:pt x="48" y="15"/>
                  </a:lnTo>
                  <a:lnTo>
                    <a:pt x="5" y="15"/>
                  </a:lnTo>
                  <a:lnTo>
                    <a:pt x="5" y="15"/>
                  </a:lnTo>
                  <a:lnTo>
                    <a:pt x="1" y="14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1" y="8"/>
                  </a:lnTo>
                  <a:lnTo>
                    <a:pt x="5" y="7"/>
                  </a:lnTo>
                  <a:lnTo>
                    <a:pt x="48" y="7"/>
                  </a:lnTo>
                  <a:lnTo>
                    <a:pt x="48" y="7"/>
                  </a:lnTo>
                  <a:lnTo>
                    <a:pt x="51" y="4"/>
                  </a:lnTo>
                  <a:lnTo>
                    <a:pt x="53" y="1"/>
                  </a:lnTo>
                  <a:lnTo>
                    <a:pt x="55" y="0"/>
                  </a:lnTo>
                  <a:lnTo>
                    <a:pt x="59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3" name="Freeform 240">
              <a:extLst>
                <a:ext uri="{FF2B5EF4-FFF2-40B4-BE49-F238E27FC236}">
                  <a16:creationId xmlns:a16="http://schemas.microsoft.com/office/drawing/2014/main" id="{A1820CF0-26AF-4C4F-A207-CF660A6DA0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03958" y="3287752"/>
              <a:ext cx="74613" cy="15875"/>
            </a:xfrm>
            <a:custGeom>
              <a:avLst/>
              <a:gdLst>
                <a:gd name="T0" fmla="*/ 59 w 95"/>
                <a:gd name="T1" fmla="*/ 0 h 22"/>
                <a:gd name="T2" fmla="*/ 95 w 95"/>
                <a:gd name="T3" fmla="*/ 0 h 22"/>
                <a:gd name="T4" fmla="*/ 95 w 95"/>
                <a:gd name="T5" fmla="*/ 22 h 22"/>
                <a:gd name="T6" fmla="*/ 59 w 95"/>
                <a:gd name="T7" fmla="*/ 22 h 22"/>
                <a:gd name="T8" fmla="*/ 59 w 95"/>
                <a:gd name="T9" fmla="*/ 22 h 22"/>
                <a:gd name="T10" fmla="*/ 55 w 95"/>
                <a:gd name="T11" fmla="*/ 22 h 22"/>
                <a:gd name="T12" fmla="*/ 53 w 95"/>
                <a:gd name="T13" fmla="*/ 20 h 22"/>
                <a:gd name="T14" fmla="*/ 51 w 95"/>
                <a:gd name="T15" fmla="*/ 17 h 22"/>
                <a:gd name="T16" fmla="*/ 48 w 95"/>
                <a:gd name="T17" fmla="*/ 14 h 22"/>
                <a:gd name="T18" fmla="*/ 5 w 95"/>
                <a:gd name="T19" fmla="*/ 14 h 22"/>
                <a:gd name="T20" fmla="*/ 5 w 95"/>
                <a:gd name="T21" fmla="*/ 14 h 22"/>
                <a:gd name="T22" fmla="*/ 1 w 95"/>
                <a:gd name="T23" fmla="*/ 14 h 22"/>
                <a:gd name="T24" fmla="*/ 0 w 95"/>
                <a:gd name="T25" fmla="*/ 10 h 22"/>
                <a:gd name="T26" fmla="*/ 0 w 95"/>
                <a:gd name="T27" fmla="*/ 10 h 22"/>
                <a:gd name="T28" fmla="*/ 1 w 95"/>
                <a:gd name="T29" fmla="*/ 8 h 22"/>
                <a:gd name="T30" fmla="*/ 5 w 95"/>
                <a:gd name="T31" fmla="*/ 7 h 22"/>
                <a:gd name="T32" fmla="*/ 48 w 95"/>
                <a:gd name="T33" fmla="*/ 7 h 22"/>
                <a:gd name="T34" fmla="*/ 48 w 95"/>
                <a:gd name="T35" fmla="*/ 7 h 22"/>
                <a:gd name="T36" fmla="*/ 51 w 95"/>
                <a:gd name="T37" fmla="*/ 3 h 22"/>
                <a:gd name="T38" fmla="*/ 53 w 95"/>
                <a:gd name="T39" fmla="*/ 1 h 22"/>
                <a:gd name="T40" fmla="*/ 55 w 95"/>
                <a:gd name="T41" fmla="*/ 0 h 22"/>
                <a:gd name="T42" fmla="*/ 59 w 95"/>
                <a:gd name="T43" fmla="*/ 0 h 22"/>
                <a:gd name="T44" fmla="*/ 59 w 95"/>
                <a:gd name="T4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5" h="22">
                  <a:moveTo>
                    <a:pt x="59" y="0"/>
                  </a:moveTo>
                  <a:lnTo>
                    <a:pt x="95" y="0"/>
                  </a:lnTo>
                  <a:lnTo>
                    <a:pt x="95" y="22"/>
                  </a:lnTo>
                  <a:lnTo>
                    <a:pt x="59" y="22"/>
                  </a:lnTo>
                  <a:lnTo>
                    <a:pt x="59" y="22"/>
                  </a:lnTo>
                  <a:lnTo>
                    <a:pt x="55" y="22"/>
                  </a:lnTo>
                  <a:lnTo>
                    <a:pt x="53" y="20"/>
                  </a:lnTo>
                  <a:lnTo>
                    <a:pt x="51" y="17"/>
                  </a:lnTo>
                  <a:lnTo>
                    <a:pt x="48" y="14"/>
                  </a:lnTo>
                  <a:lnTo>
                    <a:pt x="5" y="14"/>
                  </a:lnTo>
                  <a:lnTo>
                    <a:pt x="5" y="14"/>
                  </a:lnTo>
                  <a:lnTo>
                    <a:pt x="1" y="14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1" y="8"/>
                  </a:lnTo>
                  <a:lnTo>
                    <a:pt x="5" y="7"/>
                  </a:lnTo>
                  <a:lnTo>
                    <a:pt x="48" y="7"/>
                  </a:lnTo>
                  <a:lnTo>
                    <a:pt x="48" y="7"/>
                  </a:lnTo>
                  <a:lnTo>
                    <a:pt x="51" y="3"/>
                  </a:lnTo>
                  <a:lnTo>
                    <a:pt x="53" y="1"/>
                  </a:lnTo>
                  <a:lnTo>
                    <a:pt x="55" y="0"/>
                  </a:lnTo>
                  <a:lnTo>
                    <a:pt x="59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4" name="Freeform 241">
              <a:extLst>
                <a:ext uri="{FF2B5EF4-FFF2-40B4-BE49-F238E27FC236}">
                  <a16:creationId xmlns:a16="http://schemas.microsoft.com/office/drawing/2014/main" id="{E0CC82B2-4AAB-4F8C-B7D0-A3035CA11EC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03958" y="3225839"/>
              <a:ext cx="74613" cy="17463"/>
            </a:xfrm>
            <a:custGeom>
              <a:avLst/>
              <a:gdLst>
                <a:gd name="T0" fmla="*/ 59 w 95"/>
                <a:gd name="T1" fmla="*/ 0 h 23"/>
                <a:gd name="T2" fmla="*/ 95 w 95"/>
                <a:gd name="T3" fmla="*/ 0 h 23"/>
                <a:gd name="T4" fmla="*/ 95 w 95"/>
                <a:gd name="T5" fmla="*/ 23 h 23"/>
                <a:gd name="T6" fmla="*/ 59 w 95"/>
                <a:gd name="T7" fmla="*/ 23 h 23"/>
                <a:gd name="T8" fmla="*/ 59 w 95"/>
                <a:gd name="T9" fmla="*/ 23 h 23"/>
                <a:gd name="T10" fmla="*/ 55 w 95"/>
                <a:gd name="T11" fmla="*/ 22 h 23"/>
                <a:gd name="T12" fmla="*/ 53 w 95"/>
                <a:gd name="T13" fmla="*/ 21 h 23"/>
                <a:gd name="T14" fmla="*/ 51 w 95"/>
                <a:gd name="T15" fmla="*/ 18 h 23"/>
                <a:gd name="T16" fmla="*/ 48 w 95"/>
                <a:gd name="T17" fmla="*/ 15 h 23"/>
                <a:gd name="T18" fmla="*/ 5 w 95"/>
                <a:gd name="T19" fmla="*/ 15 h 23"/>
                <a:gd name="T20" fmla="*/ 5 w 95"/>
                <a:gd name="T21" fmla="*/ 15 h 23"/>
                <a:gd name="T22" fmla="*/ 1 w 95"/>
                <a:gd name="T23" fmla="*/ 14 h 23"/>
                <a:gd name="T24" fmla="*/ 0 w 95"/>
                <a:gd name="T25" fmla="*/ 11 h 23"/>
                <a:gd name="T26" fmla="*/ 0 w 95"/>
                <a:gd name="T27" fmla="*/ 11 h 23"/>
                <a:gd name="T28" fmla="*/ 1 w 95"/>
                <a:gd name="T29" fmla="*/ 9 h 23"/>
                <a:gd name="T30" fmla="*/ 5 w 95"/>
                <a:gd name="T31" fmla="*/ 8 h 23"/>
                <a:gd name="T32" fmla="*/ 48 w 95"/>
                <a:gd name="T33" fmla="*/ 8 h 23"/>
                <a:gd name="T34" fmla="*/ 48 w 95"/>
                <a:gd name="T35" fmla="*/ 8 h 23"/>
                <a:gd name="T36" fmla="*/ 51 w 95"/>
                <a:gd name="T37" fmla="*/ 4 h 23"/>
                <a:gd name="T38" fmla="*/ 53 w 95"/>
                <a:gd name="T39" fmla="*/ 2 h 23"/>
                <a:gd name="T40" fmla="*/ 55 w 95"/>
                <a:gd name="T41" fmla="*/ 1 h 23"/>
                <a:gd name="T42" fmla="*/ 59 w 95"/>
                <a:gd name="T43" fmla="*/ 0 h 23"/>
                <a:gd name="T44" fmla="*/ 59 w 95"/>
                <a:gd name="T4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5" h="23">
                  <a:moveTo>
                    <a:pt x="59" y="0"/>
                  </a:moveTo>
                  <a:lnTo>
                    <a:pt x="95" y="0"/>
                  </a:lnTo>
                  <a:lnTo>
                    <a:pt x="95" y="23"/>
                  </a:lnTo>
                  <a:lnTo>
                    <a:pt x="59" y="23"/>
                  </a:lnTo>
                  <a:lnTo>
                    <a:pt x="59" y="23"/>
                  </a:lnTo>
                  <a:lnTo>
                    <a:pt x="55" y="22"/>
                  </a:lnTo>
                  <a:lnTo>
                    <a:pt x="53" y="21"/>
                  </a:lnTo>
                  <a:lnTo>
                    <a:pt x="51" y="18"/>
                  </a:lnTo>
                  <a:lnTo>
                    <a:pt x="48" y="15"/>
                  </a:lnTo>
                  <a:lnTo>
                    <a:pt x="5" y="15"/>
                  </a:lnTo>
                  <a:lnTo>
                    <a:pt x="5" y="15"/>
                  </a:lnTo>
                  <a:lnTo>
                    <a:pt x="1" y="14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1" y="9"/>
                  </a:lnTo>
                  <a:lnTo>
                    <a:pt x="5" y="8"/>
                  </a:lnTo>
                  <a:lnTo>
                    <a:pt x="48" y="8"/>
                  </a:lnTo>
                  <a:lnTo>
                    <a:pt x="48" y="8"/>
                  </a:lnTo>
                  <a:lnTo>
                    <a:pt x="51" y="4"/>
                  </a:lnTo>
                  <a:lnTo>
                    <a:pt x="53" y="2"/>
                  </a:lnTo>
                  <a:lnTo>
                    <a:pt x="55" y="1"/>
                  </a:lnTo>
                  <a:lnTo>
                    <a:pt x="59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5" name="Freeform 242">
              <a:extLst>
                <a:ext uri="{FF2B5EF4-FFF2-40B4-BE49-F238E27FC236}">
                  <a16:creationId xmlns:a16="http://schemas.microsoft.com/office/drawing/2014/main" id="{6FCB1B0A-F8FD-4085-AD9C-0981CFB2124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03958" y="3256002"/>
              <a:ext cx="74613" cy="17463"/>
            </a:xfrm>
            <a:custGeom>
              <a:avLst/>
              <a:gdLst>
                <a:gd name="T0" fmla="*/ 59 w 95"/>
                <a:gd name="T1" fmla="*/ 0 h 23"/>
                <a:gd name="T2" fmla="*/ 95 w 95"/>
                <a:gd name="T3" fmla="*/ 0 h 23"/>
                <a:gd name="T4" fmla="*/ 95 w 95"/>
                <a:gd name="T5" fmla="*/ 23 h 23"/>
                <a:gd name="T6" fmla="*/ 59 w 95"/>
                <a:gd name="T7" fmla="*/ 23 h 23"/>
                <a:gd name="T8" fmla="*/ 59 w 95"/>
                <a:gd name="T9" fmla="*/ 23 h 23"/>
                <a:gd name="T10" fmla="*/ 55 w 95"/>
                <a:gd name="T11" fmla="*/ 22 h 23"/>
                <a:gd name="T12" fmla="*/ 53 w 95"/>
                <a:gd name="T13" fmla="*/ 21 h 23"/>
                <a:gd name="T14" fmla="*/ 51 w 95"/>
                <a:gd name="T15" fmla="*/ 18 h 23"/>
                <a:gd name="T16" fmla="*/ 48 w 95"/>
                <a:gd name="T17" fmla="*/ 15 h 23"/>
                <a:gd name="T18" fmla="*/ 5 w 95"/>
                <a:gd name="T19" fmla="*/ 15 h 23"/>
                <a:gd name="T20" fmla="*/ 5 w 95"/>
                <a:gd name="T21" fmla="*/ 15 h 23"/>
                <a:gd name="T22" fmla="*/ 1 w 95"/>
                <a:gd name="T23" fmla="*/ 14 h 23"/>
                <a:gd name="T24" fmla="*/ 0 w 95"/>
                <a:gd name="T25" fmla="*/ 11 h 23"/>
                <a:gd name="T26" fmla="*/ 0 w 95"/>
                <a:gd name="T27" fmla="*/ 11 h 23"/>
                <a:gd name="T28" fmla="*/ 1 w 95"/>
                <a:gd name="T29" fmla="*/ 9 h 23"/>
                <a:gd name="T30" fmla="*/ 5 w 95"/>
                <a:gd name="T31" fmla="*/ 8 h 23"/>
                <a:gd name="T32" fmla="*/ 48 w 95"/>
                <a:gd name="T33" fmla="*/ 8 h 23"/>
                <a:gd name="T34" fmla="*/ 48 w 95"/>
                <a:gd name="T35" fmla="*/ 8 h 23"/>
                <a:gd name="T36" fmla="*/ 51 w 95"/>
                <a:gd name="T37" fmla="*/ 4 h 23"/>
                <a:gd name="T38" fmla="*/ 53 w 95"/>
                <a:gd name="T39" fmla="*/ 2 h 23"/>
                <a:gd name="T40" fmla="*/ 55 w 95"/>
                <a:gd name="T41" fmla="*/ 1 h 23"/>
                <a:gd name="T42" fmla="*/ 59 w 95"/>
                <a:gd name="T43" fmla="*/ 0 h 23"/>
                <a:gd name="T44" fmla="*/ 59 w 95"/>
                <a:gd name="T4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5" h="23">
                  <a:moveTo>
                    <a:pt x="59" y="0"/>
                  </a:moveTo>
                  <a:lnTo>
                    <a:pt x="95" y="0"/>
                  </a:lnTo>
                  <a:lnTo>
                    <a:pt x="95" y="23"/>
                  </a:lnTo>
                  <a:lnTo>
                    <a:pt x="59" y="23"/>
                  </a:lnTo>
                  <a:lnTo>
                    <a:pt x="59" y="23"/>
                  </a:lnTo>
                  <a:lnTo>
                    <a:pt x="55" y="22"/>
                  </a:lnTo>
                  <a:lnTo>
                    <a:pt x="53" y="21"/>
                  </a:lnTo>
                  <a:lnTo>
                    <a:pt x="51" y="18"/>
                  </a:lnTo>
                  <a:lnTo>
                    <a:pt x="48" y="15"/>
                  </a:lnTo>
                  <a:lnTo>
                    <a:pt x="5" y="15"/>
                  </a:lnTo>
                  <a:lnTo>
                    <a:pt x="5" y="15"/>
                  </a:lnTo>
                  <a:lnTo>
                    <a:pt x="1" y="14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1" y="9"/>
                  </a:lnTo>
                  <a:lnTo>
                    <a:pt x="5" y="8"/>
                  </a:lnTo>
                  <a:lnTo>
                    <a:pt x="48" y="8"/>
                  </a:lnTo>
                  <a:lnTo>
                    <a:pt x="48" y="8"/>
                  </a:lnTo>
                  <a:lnTo>
                    <a:pt x="51" y="4"/>
                  </a:lnTo>
                  <a:lnTo>
                    <a:pt x="53" y="2"/>
                  </a:lnTo>
                  <a:lnTo>
                    <a:pt x="55" y="1"/>
                  </a:lnTo>
                  <a:lnTo>
                    <a:pt x="59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6" name="Freeform 243">
              <a:extLst>
                <a:ext uri="{FF2B5EF4-FFF2-40B4-BE49-F238E27FC236}">
                  <a16:creationId xmlns:a16="http://schemas.microsoft.com/office/drawing/2014/main" id="{7E6FED05-0B15-4BDD-B359-F6B2E29B80D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64335" y="3225839"/>
              <a:ext cx="74613" cy="17463"/>
            </a:xfrm>
            <a:custGeom>
              <a:avLst/>
              <a:gdLst>
                <a:gd name="T0" fmla="*/ 36 w 95"/>
                <a:gd name="T1" fmla="*/ 23 h 23"/>
                <a:gd name="T2" fmla="*/ 0 w 95"/>
                <a:gd name="T3" fmla="*/ 23 h 23"/>
                <a:gd name="T4" fmla="*/ 0 w 95"/>
                <a:gd name="T5" fmla="*/ 0 h 23"/>
                <a:gd name="T6" fmla="*/ 36 w 95"/>
                <a:gd name="T7" fmla="*/ 0 h 23"/>
                <a:gd name="T8" fmla="*/ 36 w 95"/>
                <a:gd name="T9" fmla="*/ 0 h 23"/>
                <a:gd name="T10" fmla="*/ 39 w 95"/>
                <a:gd name="T11" fmla="*/ 1 h 23"/>
                <a:gd name="T12" fmla="*/ 43 w 95"/>
                <a:gd name="T13" fmla="*/ 2 h 23"/>
                <a:gd name="T14" fmla="*/ 45 w 95"/>
                <a:gd name="T15" fmla="*/ 4 h 23"/>
                <a:gd name="T16" fmla="*/ 46 w 95"/>
                <a:gd name="T17" fmla="*/ 8 h 23"/>
                <a:gd name="T18" fmla="*/ 91 w 95"/>
                <a:gd name="T19" fmla="*/ 8 h 23"/>
                <a:gd name="T20" fmla="*/ 91 w 95"/>
                <a:gd name="T21" fmla="*/ 8 h 23"/>
                <a:gd name="T22" fmla="*/ 94 w 95"/>
                <a:gd name="T23" fmla="*/ 9 h 23"/>
                <a:gd name="T24" fmla="*/ 95 w 95"/>
                <a:gd name="T25" fmla="*/ 11 h 23"/>
                <a:gd name="T26" fmla="*/ 95 w 95"/>
                <a:gd name="T27" fmla="*/ 11 h 23"/>
                <a:gd name="T28" fmla="*/ 94 w 95"/>
                <a:gd name="T29" fmla="*/ 14 h 23"/>
                <a:gd name="T30" fmla="*/ 91 w 95"/>
                <a:gd name="T31" fmla="*/ 15 h 23"/>
                <a:gd name="T32" fmla="*/ 46 w 95"/>
                <a:gd name="T33" fmla="*/ 15 h 23"/>
                <a:gd name="T34" fmla="*/ 46 w 95"/>
                <a:gd name="T35" fmla="*/ 15 h 23"/>
                <a:gd name="T36" fmla="*/ 45 w 95"/>
                <a:gd name="T37" fmla="*/ 18 h 23"/>
                <a:gd name="T38" fmla="*/ 43 w 95"/>
                <a:gd name="T39" fmla="*/ 21 h 23"/>
                <a:gd name="T40" fmla="*/ 39 w 95"/>
                <a:gd name="T41" fmla="*/ 22 h 23"/>
                <a:gd name="T42" fmla="*/ 36 w 95"/>
                <a:gd name="T43" fmla="*/ 23 h 23"/>
                <a:gd name="T44" fmla="*/ 36 w 95"/>
                <a:gd name="T45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5" h="23">
                  <a:moveTo>
                    <a:pt x="36" y="23"/>
                  </a:moveTo>
                  <a:lnTo>
                    <a:pt x="0" y="23"/>
                  </a:lnTo>
                  <a:lnTo>
                    <a:pt x="0" y="0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39" y="1"/>
                  </a:lnTo>
                  <a:lnTo>
                    <a:pt x="43" y="2"/>
                  </a:lnTo>
                  <a:lnTo>
                    <a:pt x="45" y="4"/>
                  </a:lnTo>
                  <a:lnTo>
                    <a:pt x="46" y="8"/>
                  </a:lnTo>
                  <a:lnTo>
                    <a:pt x="91" y="8"/>
                  </a:lnTo>
                  <a:lnTo>
                    <a:pt x="91" y="8"/>
                  </a:lnTo>
                  <a:lnTo>
                    <a:pt x="94" y="9"/>
                  </a:lnTo>
                  <a:lnTo>
                    <a:pt x="95" y="11"/>
                  </a:lnTo>
                  <a:lnTo>
                    <a:pt x="95" y="11"/>
                  </a:lnTo>
                  <a:lnTo>
                    <a:pt x="94" y="14"/>
                  </a:lnTo>
                  <a:lnTo>
                    <a:pt x="91" y="15"/>
                  </a:lnTo>
                  <a:lnTo>
                    <a:pt x="46" y="15"/>
                  </a:lnTo>
                  <a:lnTo>
                    <a:pt x="46" y="15"/>
                  </a:lnTo>
                  <a:lnTo>
                    <a:pt x="45" y="18"/>
                  </a:lnTo>
                  <a:lnTo>
                    <a:pt x="43" y="21"/>
                  </a:lnTo>
                  <a:lnTo>
                    <a:pt x="39" y="22"/>
                  </a:lnTo>
                  <a:lnTo>
                    <a:pt x="36" y="23"/>
                  </a:lnTo>
                  <a:lnTo>
                    <a:pt x="36" y="2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7" name="Freeform 244">
              <a:extLst>
                <a:ext uri="{FF2B5EF4-FFF2-40B4-BE49-F238E27FC236}">
                  <a16:creationId xmlns:a16="http://schemas.microsoft.com/office/drawing/2014/main" id="{27B7B5A3-3FB0-4BFA-8F52-6847FBB68A4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64335" y="3256002"/>
              <a:ext cx="74613" cy="17463"/>
            </a:xfrm>
            <a:custGeom>
              <a:avLst/>
              <a:gdLst>
                <a:gd name="T0" fmla="*/ 36 w 95"/>
                <a:gd name="T1" fmla="*/ 23 h 23"/>
                <a:gd name="T2" fmla="*/ 0 w 95"/>
                <a:gd name="T3" fmla="*/ 23 h 23"/>
                <a:gd name="T4" fmla="*/ 0 w 95"/>
                <a:gd name="T5" fmla="*/ 0 h 23"/>
                <a:gd name="T6" fmla="*/ 36 w 95"/>
                <a:gd name="T7" fmla="*/ 0 h 23"/>
                <a:gd name="T8" fmla="*/ 36 w 95"/>
                <a:gd name="T9" fmla="*/ 0 h 23"/>
                <a:gd name="T10" fmla="*/ 39 w 95"/>
                <a:gd name="T11" fmla="*/ 1 h 23"/>
                <a:gd name="T12" fmla="*/ 43 w 95"/>
                <a:gd name="T13" fmla="*/ 2 h 23"/>
                <a:gd name="T14" fmla="*/ 45 w 95"/>
                <a:gd name="T15" fmla="*/ 4 h 23"/>
                <a:gd name="T16" fmla="*/ 46 w 95"/>
                <a:gd name="T17" fmla="*/ 8 h 23"/>
                <a:gd name="T18" fmla="*/ 91 w 95"/>
                <a:gd name="T19" fmla="*/ 8 h 23"/>
                <a:gd name="T20" fmla="*/ 91 w 95"/>
                <a:gd name="T21" fmla="*/ 8 h 23"/>
                <a:gd name="T22" fmla="*/ 94 w 95"/>
                <a:gd name="T23" fmla="*/ 9 h 23"/>
                <a:gd name="T24" fmla="*/ 95 w 95"/>
                <a:gd name="T25" fmla="*/ 11 h 23"/>
                <a:gd name="T26" fmla="*/ 95 w 95"/>
                <a:gd name="T27" fmla="*/ 11 h 23"/>
                <a:gd name="T28" fmla="*/ 94 w 95"/>
                <a:gd name="T29" fmla="*/ 14 h 23"/>
                <a:gd name="T30" fmla="*/ 91 w 95"/>
                <a:gd name="T31" fmla="*/ 15 h 23"/>
                <a:gd name="T32" fmla="*/ 46 w 95"/>
                <a:gd name="T33" fmla="*/ 15 h 23"/>
                <a:gd name="T34" fmla="*/ 46 w 95"/>
                <a:gd name="T35" fmla="*/ 15 h 23"/>
                <a:gd name="T36" fmla="*/ 45 w 95"/>
                <a:gd name="T37" fmla="*/ 18 h 23"/>
                <a:gd name="T38" fmla="*/ 43 w 95"/>
                <a:gd name="T39" fmla="*/ 21 h 23"/>
                <a:gd name="T40" fmla="*/ 39 w 95"/>
                <a:gd name="T41" fmla="*/ 22 h 23"/>
                <a:gd name="T42" fmla="*/ 36 w 95"/>
                <a:gd name="T43" fmla="*/ 23 h 23"/>
                <a:gd name="T44" fmla="*/ 36 w 95"/>
                <a:gd name="T45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5" h="23">
                  <a:moveTo>
                    <a:pt x="36" y="23"/>
                  </a:moveTo>
                  <a:lnTo>
                    <a:pt x="0" y="23"/>
                  </a:lnTo>
                  <a:lnTo>
                    <a:pt x="0" y="0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39" y="1"/>
                  </a:lnTo>
                  <a:lnTo>
                    <a:pt x="43" y="2"/>
                  </a:lnTo>
                  <a:lnTo>
                    <a:pt x="45" y="4"/>
                  </a:lnTo>
                  <a:lnTo>
                    <a:pt x="46" y="8"/>
                  </a:lnTo>
                  <a:lnTo>
                    <a:pt x="91" y="8"/>
                  </a:lnTo>
                  <a:lnTo>
                    <a:pt x="91" y="8"/>
                  </a:lnTo>
                  <a:lnTo>
                    <a:pt x="94" y="9"/>
                  </a:lnTo>
                  <a:lnTo>
                    <a:pt x="95" y="11"/>
                  </a:lnTo>
                  <a:lnTo>
                    <a:pt x="95" y="11"/>
                  </a:lnTo>
                  <a:lnTo>
                    <a:pt x="94" y="14"/>
                  </a:lnTo>
                  <a:lnTo>
                    <a:pt x="91" y="15"/>
                  </a:lnTo>
                  <a:lnTo>
                    <a:pt x="46" y="15"/>
                  </a:lnTo>
                  <a:lnTo>
                    <a:pt x="46" y="15"/>
                  </a:lnTo>
                  <a:lnTo>
                    <a:pt x="45" y="18"/>
                  </a:lnTo>
                  <a:lnTo>
                    <a:pt x="43" y="21"/>
                  </a:lnTo>
                  <a:lnTo>
                    <a:pt x="39" y="22"/>
                  </a:lnTo>
                  <a:lnTo>
                    <a:pt x="36" y="23"/>
                  </a:lnTo>
                  <a:lnTo>
                    <a:pt x="36" y="2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8" name="Freeform 245">
              <a:extLst>
                <a:ext uri="{FF2B5EF4-FFF2-40B4-BE49-F238E27FC236}">
                  <a16:creationId xmlns:a16="http://schemas.microsoft.com/office/drawing/2014/main" id="{35326841-DC53-438F-B032-D29EC4877D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64335" y="3287752"/>
              <a:ext cx="74613" cy="15875"/>
            </a:xfrm>
            <a:custGeom>
              <a:avLst/>
              <a:gdLst>
                <a:gd name="T0" fmla="*/ 36 w 95"/>
                <a:gd name="T1" fmla="*/ 22 h 22"/>
                <a:gd name="T2" fmla="*/ 0 w 95"/>
                <a:gd name="T3" fmla="*/ 22 h 22"/>
                <a:gd name="T4" fmla="*/ 0 w 95"/>
                <a:gd name="T5" fmla="*/ 0 h 22"/>
                <a:gd name="T6" fmla="*/ 36 w 95"/>
                <a:gd name="T7" fmla="*/ 0 h 22"/>
                <a:gd name="T8" fmla="*/ 36 w 95"/>
                <a:gd name="T9" fmla="*/ 0 h 22"/>
                <a:gd name="T10" fmla="*/ 39 w 95"/>
                <a:gd name="T11" fmla="*/ 0 h 22"/>
                <a:gd name="T12" fmla="*/ 43 w 95"/>
                <a:gd name="T13" fmla="*/ 1 h 22"/>
                <a:gd name="T14" fmla="*/ 45 w 95"/>
                <a:gd name="T15" fmla="*/ 3 h 22"/>
                <a:gd name="T16" fmla="*/ 46 w 95"/>
                <a:gd name="T17" fmla="*/ 7 h 22"/>
                <a:gd name="T18" fmla="*/ 91 w 95"/>
                <a:gd name="T19" fmla="*/ 7 h 22"/>
                <a:gd name="T20" fmla="*/ 91 w 95"/>
                <a:gd name="T21" fmla="*/ 7 h 22"/>
                <a:gd name="T22" fmla="*/ 94 w 95"/>
                <a:gd name="T23" fmla="*/ 8 h 22"/>
                <a:gd name="T24" fmla="*/ 95 w 95"/>
                <a:gd name="T25" fmla="*/ 10 h 22"/>
                <a:gd name="T26" fmla="*/ 95 w 95"/>
                <a:gd name="T27" fmla="*/ 10 h 22"/>
                <a:gd name="T28" fmla="*/ 94 w 95"/>
                <a:gd name="T29" fmla="*/ 14 h 22"/>
                <a:gd name="T30" fmla="*/ 91 w 95"/>
                <a:gd name="T31" fmla="*/ 14 h 22"/>
                <a:gd name="T32" fmla="*/ 46 w 95"/>
                <a:gd name="T33" fmla="*/ 14 h 22"/>
                <a:gd name="T34" fmla="*/ 46 w 95"/>
                <a:gd name="T35" fmla="*/ 14 h 22"/>
                <a:gd name="T36" fmla="*/ 45 w 95"/>
                <a:gd name="T37" fmla="*/ 17 h 22"/>
                <a:gd name="T38" fmla="*/ 43 w 95"/>
                <a:gd name="T39" fmla="*/ 20 h 22"/>
                <a:gd name="T40" fmla="*/ 39 w 95"/>
                <a:gd name="T41" fmla="*/ 22 h 22"/>
                <a:gd name="T42" fmla="*/ 36 w 95"/>
                <a:gd name="T43" fmla="*/ 22 h 22"/>
                <a:gd name="T44" fmla="*/ 36 w 95"/>
                <a:gd name="T45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5" h="22">
                  <a:moveTo>
                    <a:pt x="36" y="22"/>
                  </a:moveTo>
                  <a:lnTo>
                    <a:pt x="0" y="22"/>
                  </a:lnTo>
                  <a:lnTo>
                    <a:pt x="0" y="0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39" y="0"/>
                  </a:lnTo>
                  <a:lnTo>
                    <a:pt x="43" y="1"/>
                  </a:lnTo>
                  <a:lnTo>
                    <a:pt x="45" y="3"/>
                  </a:lnTo>
                  <a:lnTo>
                    <a:pt x="46" y="7"/>
                  </a:lnTo>
                  <a:lnTo>
                    <a:pt x="91" y="7"/>
                  </a:lnTo>
                  <a:lnTo>
                    <a:pt x="91" y="7"/>
                  </a:lnTo>
                  <a:lnTo>
                    <a:pt x="94" y="8"/>
                  </a:lnTo>
                  <a:lnTo>
                    <a:pt x="95" y="10"/>
                  </a:lnTo>
                  <a:lnTo>
                    <a:pt x="95" y="10"/>
                  </a:lnTo>
                  <a:lnTo>
                    <a:pt x="94" y="14"/>
                  </a:lnTo>
                  <a:lnTo>
                    <a:pt x="91" y="14"/>
                  </a:lnTo>
                  <a:lnTo>
                    <a:pt x="46" y="14"/>
                  </a:lnTo>
                  <a:lnTo>
                    <a:pt x="46" y="14"/>
                  </a:lnTo>
                  <a:lnTo>
                    <a:pt x="45" y="17"/>
                  </a:lnTo>
                  <a:lnTo>
                    <a:pt x="43" y="20"/>
                  </a:lnTo>
                  <a:lnTo>
                    <a:pt x="39" y="22"/>
                  </a:lnTo>
                  <a:lnTo>
                    <a:pt x="36" y="22"/>
                  </a:lnTo>
                  <a:lnTo>
                    <a:pt x="36" y="2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9" name="Freeform 246">
              <a:extLst>
                <a:ext uri="{FF2B5EF4-FFF2-40B4-BE49-F238E27FC236}">
                  <a16:creationId xmlns:a16="http://schemas.microsoft.com/office/drawing/2014/main" id="{EAB9169E-5402-4689-AB24-02A606114C4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64335" y="3317915"/>
              <a:ext cx="74613" cy="15875"/>
            </a:xfrm>
            <a:custGeom>
              <a:avLst/>
              <a:gdLst>
                <a:gd name="T0" fmla="*/ 36 w 95"/>
                <a:gd name="T1" fmla="*/ 22 h 22"/>
                <a:gd name="T2" fmla="*/ 0 w 95"/>
                <a:gd name="T3" fmla="*/ 22 h 22"/>
                <a:gd name="T4" fmla="*/ 0 w 95"/>
                <a:gd name="T5" fmla="*/ 0 h 22"/>
                <a:gd name="T6" fmla="*/ 36 w 95"/>
                <a:gd name="T7" fmla="*/ 0 h 22"/>
                <a:gd name="T8" fmla="*/ 36 w 95"/>
                <a:gd name="T9" fmla="*/ 0 h 22"/>
                <a:gd name="T10" fmla="*/ 39 w 95"/>
                <a:gd name="T11" fmla="*/ 0 h 22"/>
                <a:gd name="T12" fmla="*/ 43 w 95"/>
                <a:gd name="T13" fmla="*/ 1 h 22"/>
                <a:gd name="T14" fmla="*/ 45 w 95"/>
                <a:gd name="T15" fmla="*/ 4 h 22"/>
                <a:gd name="T16" fmla="*/ 46 w 95"/>
                <a:gd name="T17" fmla="*/ 7 h 22"/>
                <a:gd name="T18" fmla="*/ 91 w 95"/>
                <a:gd name="T19" fmla="*/ 7 h 22"/>
                <a:gd name="T20" fmla="*/ 91 w 95"/>
                <a:gd name="T21" fmla="*/ 7 h 22"/>
                <a:gd name="T22" fmla="*/ 94 w 95"/>
                <a:gd name="T23" fmla="*/ 8 h 22"/>
                <a:gd name="T24" fmla="*/ 95 w 95"/>
                <a:gd name="T25" fmla="*/ 10 h 22"/>
                <a:gd name="T26" fmla="*/ 95 w 95"/>
                <a:gd name="T27" fmla="*/ 10 h 22"/>
                <a:gd name="T28" fmla="*/ 94 w 95"/>
                <a:gd name="T29" fmla="*/ 14 h 22"/>
                <a:gd name="T30" fmla="*/ 91 w 95"/>
                <a:gd name="T31" fmla="*/ 15 h 22"/>
                <a:gd name="T32" fmla="*/ 46 w 95"/>
                <a:gd name="T33" fmla="*/ 15 h 22"/>
                <a:gd name="T34" fmla="*/ 46 w 95"/>
                <a:gd name="T35" fmla="*/ 15 h 22"/>
                <a:gd name="T36" fmla="*/ 45 w 95"/>
                <a:gd name="T37" fmla="*/ 17 h 22"/>
                <a:gd name="T38" fmla="*/ 43 w 95"/>
                <a:gd name="T39" fmla="*/ 20 h 22"/>
                <a:gd name="T40" fmla="*/ 39 w 95"/>
                <a:gd name="T41" fmla="*/ 22 h 22"/>
                <a:gd name="T42" fmla="*/ 36 w 95"/>
                <a:gd name="T43" fmla="*/ 22 h 22"/>
                <a:gd name="T44" fmla="*/ 36 w 95"/>
                <a:gd name="T45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5" h="22">
                  <a:moveTo>
                    <a:pt x="36" y="22"/>
                  </a:moveTo>
                  <a:lnTo>
                    <a:pt x="0" y="22"/>
                  </a:lnTo>
                  <a:lnTo>
                    <a:pt x="0" y="0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39" y="0"/>
                  </a:lnTo>
                  <a:lnTo>
                    <a:pt x="43" y="1"/>
                  </a:lnTo>
                  <a:lnTo>
                    <a:pt x="45" y="4"/>
                  </a:lnTo>
                  <a:lnTo>
                    <a:pt x="46" y="7"/>
                  </a:lnTo>
                  <a:lnTo>
                    <a:pt x="91" y="7"/>
                  </a:lnTo>
                  <a:lnTo>
                    <a:pt x="91" y="7"/>
                  </a:lnTo>
                  <a:lnTo>
                    <a:pt x="94" y="8"/>
                  </a:lnTo>
                  <a:lnTo>
                    <a:pt x="95" y="10"/>
                  </a:lnTo>
                  <a:lnTo>
                    <a:pt x="95" y="10"/>
                  </a:lnTo>
                  <a:lnTo>
                    <a:pt x="94" y="14"/>
                  </a:lnTo>
                  <a:lnTo>
                    <a:pt x="91" y="15"/>
                  </a:lnTo>
                  <a:lnTo>
                    <a:pt x="46" y="15"/>
                  </a:lnTo>
                  <a:lnTo>
                    <a:pt x="46" y="15"/>
                  </a:lnTo>
                  <a:lnTo>
                    <a:pt x="45" y="17"/>
                  </a:lnTo>
                  <a:lnTo>
                    <a:pt x="43" y="20"/>
                  </a:lnTo>
                  <a:lnTo>
                    <a:pt x="39" y="22"/>
                  </a:lnTo>
                  <a:lnTo>
                    <a:pt x="36" y="22"/>
                  </a:lnTo>
                  <a:lnTo>
                    <a:pt x="36" y="2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0" name="Freeform 247">
              <a:extLst>
                <a:ext uri="{FF2B5EF4-FFF2-40B4-BE49-F238E27FC236}">
                  <a16:creationId xmlns:a16="http://schemas.microsoft.com/office/drawing/2014/main" id="{B13E59DD-8939-4CE4-A2F3-EC53B2EC3A7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64335" y="3348078"/>
              <a:ext cx="74613" cy="15875"/>
            </a:xfrm>
            <a:custGeom>
              <a:avLst/>
              <a:gdLst>
                <a:gd name="T0" fmla="*/ 36 w 95"/>
                <a:gd name="T1" fmla="*/ 22 h 22"/>
                <a:gd name="T2" fmla="*/ 0 w 95"/>
                <a:gd name="T3" fmla="*/ 22 h 22"/>
                <a:gd name="T4" fmla="*/ 0 w 95"/>
                <a:gd name="T5" fmla="*/ 0 h 22"/>
                <a:gd name="T6" fmla="*/ 36 w 95"/>
                <a:gd name="T7" fmla="*/ 0 h 22"/>
                <a:gd name="T8" fmla="*/ 36 w 95"/>
                <a:gd name="T9" fmla="*/ 0 h 22"/>
                <a:gd name="T10" fmla="*/ 39 w 95"/>
                <a:gd name="T11" fmla="*/ 0 h 22"/>
                <a:gd name="T12" fmla="*/ 43 w 95"/>
                <a:gd name="T13" fmla="*/ 1 h 22"/>
                <a:gd name="T14" fmla="*/ 45 w 95"/>
                <a:gd name="T15" fmla="*/ 5 h 22"/>
                <a:gd name="T16" fmla="*/ 46 w 95"/>
                <a:gd name="T17" fmla="*/ 7 h 22"/>
                <a:gd name="T18" fmla="*/ 91 w 95"/>
                <a:gd name="T19" fmla="*/ 7 h 22"/>
                <a:gd name="T20" fmla="*/ 91 w 95"/>
                <a:gd name="T21" fmla="*/ 7 h 22"/>
                <a:gd name="T22" fmla="*/ 94 w 95"/>
                <a:gd name="T23" fmla="*/ 8 h 22"/>
                <a:gd name="T24" fmla="*/ 95 w 95"/>
                <a:gd name="T25" fmla="*/ 10 h 22"/>
                <a:gd name="T26" fmla="*/ 95 w 95"/>
                <a:gd name="T27" fmla="*/ 10 h 22"/>
                <a:gd name="T28" fmla="*/ 94 w 95"/>
                <a:gd name="T29" fmla="*/ 14 h 22"/>
                <a:gd name="T30" fmla="*/ 91 w 95"/>
                <a:gd name="T31" fmla="*/ 15 h 22"/>
                <a:gd name="T32" fmla="*/ 46 w 95"/>
                <a:gd name="T33" fmla="*/ 15 h 22"/>
                <a:gd name="T34" fmla="*/ 46 w 95"/>
                <a:gd name="T35" fmla="*/ 15 h 22"/>
                <a:gd name="T36" fmla="*/ 45 w 95"/>
                <a:gd name="T37" fmla="*/ 17 h 22"/>
                <a:gd name="T38" fmla="*/ 43 w 95"/>
                <a:gd name="T39" fmla="*/ 20 h 22"/>
                <a:gd name="T40" fmla="*/ 39 w 95"/>
                <a:gd name="T41" fmla="*/ 22 h 22"/>
                <a:gd name="T42" fmla="*/ 36 w 95"/>
                <a:gd name="T43" fmla="*/ 22 h 22"/>
                <a:gd name="T44" fmla="*/ 36 w 95"/>
                <a:gd name="T45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5" h="22">
                  <a:moveTo>
                    <a:pt x="36" y="22"/>
                  </a:moveTo>
                  <a:lnTo>
                    <a:pt x="0" y="22"/>
                  </a:lnTo>
                  <a:lnTo>
                    <a:pt x="0" y="0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39" y="0"/>
                  </a:lnTo>
                  <a:lnTo>
                    <a:pt x="43" y="1"/>
                  </a:lnTo>
                  <a:lnTo>
                    <a:pt x="45" y="5"/>
                  </a:lnTo>
                  <a:lnTo>
                    <a:pt x="46" y="7"/>
                  </a:lnTo>
                  <a:lnTo>
                    <a:pt x="91" y="7"/>
                  </a:lnTo>
                  <a:lnTo>
                    <a:pt x="91" y="7"/>
                  </a:lnTo>
                  <a:lnTo>
                    <a:pt x="94" y="8"/>
                  </a:lnTo>
                  <a:lnTo>
                    <a:pt x="95" y="10"/>
                  </a:lnTo>
                  <a:lnTo>
                    <a:pt x="95" y="10"/>
                  </a:lnTo>
                  <a:lnTo>
                    <a:pt x="94" y="14"/>
                  </a:lnTo>
                  <a:lnTo>
                    <a:pt x="91" y="15"/>
                  </a:lnTo>
                  <a:lnTo>
                    <a:pt x="46" y="15"/>
                  </a:lnTo>
                  <a:lnTo>
                    <a:pt x="46" y="15"/>
                  </a:lnTo>
                  <a:lnTo>
                    <a:pt x="45" y="17"/>
                  </a:lnTo>
                  <a:lnTo>
                    <a:pt x="43" y="20"/>
                  </a:lnTo>
                  <a:lnTo>
                    <a:pt x="39" y="22"/>
                  </a:lnTo>
                  <a:lnTo>
                    <a:pt x="36" y="22"/>
                  </a:lnTo>
                  <a:lnTo>
                    <a:pt x="36" y="2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1" name="Freeform 248">
              <a:extLst>
                <a:ext uri="{FF2B5EF4-FFF2-40B4-BE49-F238E27FC236}">
                  <a16:creationId xmlns:a16="http://schemas.microsoft.com/office/drawing/2014/main" id="{B19E6561-2E25-4C3E-AB5C-9F3AAADCF6D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64335" y="3378241"/>
              <a:ext cx="74613" cy="15875"/>
            </a:xfrm>
            <a:custGeom>
              <a:avLst/>
              <a:gdLst>
                <a:gd name="T0" fmla="*/ 36 w 95"/>
                <a:gd name="T1" fmla="*/ 22 h 22"/>
                <a:gd name="T2" fmla="*/ 0 w 95"/>
                <a:gd name="T3" fmla="*/ 22 h 22"/>
                <a:gd name="T4" fmla="*/ 0 w 95"/>
                <a:gd name="T5" fmla="*/ 0 h 22"/>
                <a:gd name="T6" fmla="*/ 36 w 95"/>
                <a:gd name="T7" fmla="*/ 0 h 22"/>
                <a:gd name="T8" fmla="*/ 36 w 95"/>
                <a:gd name="T9" fmla="*/ 0 h 22"/>
                <a:gd name="T10" fmla="*/ 39 w 95"/>
                <a:gd name="T11" fmla="*/ 0 h 22"/>
                <a:gd name="T12" fmla="*/ 43 w 95"/>
                <a:gd name="T13" fmla="*/ 2 h 22"/>
                <a:gd name="T14" fmla="*/ 45 w 95"/>
                <a:gd name="T15" fmla="*/ 5 h 22"/>
                <a:gd name="T16" fmla="*/ 46 w 95"/>
                <a:gd name="T17" fmla="*/ 7 h 22"/>
                <a:gd name="T18" fmla="*/ 91 w 95"/>
                <a:gd name="T19" fmla="*/ 7 h 22"/>
                <a:gd name="T20" fmla="*/ 91 w 95"/>
                <a:gd name="T21" fmla="*/ 7 h 22"/>
                <a:gd name="T22" fmla="*/ 94 w 95"/>
                <a:gd name="T23" fmla="*/ 8 h 22"/>
                <a:gd name="T24" fmla="*/ 95 w 95"/>
                <a:gd name="T25" fmla="*/ 12 h 22"/>
                <a:gd name="T26" fmla="*/ 95 w 95"/>
                <a:gd name="T27" fmla="*/ 12 h 22"/>
                <a:gd name="T28" fmla="*/ 94 w 95"/>
                <a:gd name="T29" fmla="*/ 14 h 22"/>
                <a:gd name="T30" fmla="*/ 91 w 95"/>
                <a:gd name="T31" fmla="*/ 15 h 22"/>
                <a:gd name="T32" fmla="*/ 46 w 95"/>
                <a:gd name="T33" fmla="*/ 15 h 22"/>
                <a:gd name="T34" fmla="*/ 46 w 95"/>
                <a:gd name="T35" fmla="*/ 15 h 22"/>
                <a:gd name="T36" fmla="*/ 45 w 95"/>
                <a:gd name="T37" fmla="*/ 17 h 22"/>
                <a:gd name="T38" fmla="*/ 43 w 95"/>
                <a:gd name="T39" fmla="*/ 20 h 22"/>
                <a:gd name="T40" fmla="*/ 39 w 95"/>
                <a:gd name="T41" fmla="*/ 22 h 22"/>
                <a:gd name="T42" fmla="*/ 36 w 95"/>
                <a:gd name="T43" fmla="*/ 22 h 22"/>
                <a:gd name="T44" fmla="*/ 36 w 95"/>
                <a:gd name="T45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5" h="22">
                  <a:moveTo>
                    <a:pt x="36" y="22"/>
                  </a:moveTo>
                  <a:lnTo>
                    <a:pt x="0" y="22"/>
                  </a:lnTo>
                  <a:lnTo>
                    <a:pt x="0" y="0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39" y="0"/>
                  </a:lnTo>
                  <a:lnTo>
                    <a:pt x="43" y="2"/>
                  </a:lnTo>
                  <a:lnTo>
                    <a:pt x="45" y="5"/>
                  </a:lnTo>
                  <a:lnTo>
                    <a:pt x="46" y="7"/>
                  </a:lnTo>
                  <a:lnTo>
                    <a:pt x="91" y="7"/>
                  </a:lnTo>
                  <a:lnTo>
                    <a:pt x="91" y="7"/>
                  </a:lnTo>
                  <a:lnTo>
                    <a:pt x="94" y="8"/>
                  </a:lnTo>
                  <a:lnTo>
                    <a:pt x="95" y="12"/>
                  </a:lnTo>
                  <a:lnTo>
                    <a:pt x="95" y="12"/>
                  </a:lnTo>
                  <a:lnTo>
                    <a:pt x="94" y="14"/>
                  </a:lnTo>
                  <a:lnTo>
                    <a:pt x="91" y="15"/>
                  </a:lnTo>
                  <a:lnTo>
                    <a:pt x="46" y="15"/>
                  </a:lnTo>
                  <a:lnTo>
                    <a:pt x="46" y="15"/>
                  </a:lnTo>
                  <a:lnTo>
                    <a:pt x="45" y="17"/>
                  </a:lnTo>
                  <a:lnTo>
                    <a:pt x="43" y="20"/>
                  </a:lnTo>
                  <a:lnTo>
                    <a:pt x="39" y="22"/>
                  </a:lnTo>
                  <a:lnTo>
                    <a:pt x="36" y="22"/>
                  </a:lnTo>
                  <a:lnTo>
                    <a:pt x="36" y="2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2" name="Freeform 249">
              <a:extLst>
                <a:ext uri="{FF2B5EF4-FFF2-40B4-BE49-F238E27FC236}">
                  <a16:creationId xmlns:a16="http://schemas.microsoft.com/office/drawing/2014/main" id="{F9DB65A3-380E-442E-BA78-88BA9EAE3C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64335" y="3408403"/>
              <a:ext cx="74613" cy="17463"/>
            </a:xfrm>
            <a:custGeom>
              <a:avLst/>
              <a:gdLst>
                <a:gd name="T0" fmla="*/ 36 w 95"/>
                <a:gd name="T1" fmla="*/ 22 h 22"/>
                <a:gd name="T2" fmla="*/ 0 w 95"/>
                <a:gd name="T3" fmla="*/ 22 h 22"/>
                <a:gd name="T4" fmla="*/ 0 w 95"/>
                <a:gd name="T5" fmla="*/ 0 h 22"/>
                <a:gd name="T6" fmla="*/ 36 w 95"/>
                <a:gd name="T7" fmla="*/ 0 h 22"/>
                <a:gd name="T8" fmla="*/ 36 w 95"/>
                <a:gd name="T9" fmla="*/ 0 h 22"/>
                <a:gd name="T10" fmla="*/ 39 w 95"/>
                <a:gd name="T11" fmla="*/ 0 h 22"/>
                <a:gd name="T12" fmla="*/ 43 w 95"/>
                <a:gd name="T13" fmla="*/ 2 h 22"/>
                <a:gd name="T14" fmla="*/ 45 w 95"/>
                <a:gd name="T15" fmla="*/ 5 h 22"/>
                <a:gd name="T16" fmla="*/ 46 w 95"/>
                <a:gd name="T17" fmla="*/ 7 h 22"/>
                <a:gd name="T18" fmla="*/ 91 w 95"/>
                <a:gd name="T19" fmla="*/ 7 h 22"/>
                <a:gd name="T20" fmla="*/ 91 w 95"/>
                <a:gd name="T21" fmla="*/ 7 h 22"/>
                <a:gd name="T22" fmla="*/ 94 w 95"/>
                <a:gd name="T23" fmla="*/ 8 h 22"/>
                <a:gd name="T24" fmla="*/ 95 w 95"/>
                <a:gd name="T25" fmla="*/ 12 h 22"/>
                <a:gd name="T26" fmla="*/ 95 w 95"/>
                <a:gd name="T27" fmla="*/ 12 h 22"/>
                <a:gd name="T28" fmla="*/ 94 w 95"/>
                <a:gd name="T29" fmla="*/ 14 h 22"/>
                <a:gd name="T30" fmla="*/ 91 w 95"/>
                <a:gd name="T31" fmla="*/ 15 h 22"/>
                <a:gd name="T32" fmla="*/ 46 w 95"/>
                <a:gd name="T33" fmla="*/ 15 h 22"/>
                <a:gd name="T34" fmla="*/ 46 w 95"/>
                <a:gd name="T35" fmla="*/ 15 h 22"/>
                <a:gd name="T36" fmla="*/ 45 w 95"/>
                <a:gd name="T37" fmla="*/ 17 h 22"/>
                <a:gd name="T38" fmla="*/ 43 w 95"/>
                <a:gd name="T39" fmla="*/ 20 h 22"/>
                <a:gd name="T40" fmla="*/ 39 w 95"/>
                <a:gd name="T41" fmla="*/ 22 h 22"/>
                <a:gd name="T42" fmla="*/ 36 w 95"/>
                <a:gd name="T43" fmla="*/ 22 h 22"/>
                <a:gd name="T44" fmla="*/ 36 w 95"/>
                <a:gd name="T45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5" h="22">
                  <a:moveTo>
                    <a:pt x="36" y="22"/>
                  </a:moveTo>
                  <a:lnTo>
                    <a:pt x="0" y="22"/>
                  </a:lnTo>
                  <a:lnTo>
                    <a:pt x="0" y="0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39" y="0"/>
                  </a:lnTo>
                  <a:lnTo>
                    <a:pt x="43" y="2"/>
                  </a:lnTo>
                  <a:lnTo>
                    <a:pt x="45" y="5"/>
                  </a:lnTo>
                  <a:lnTo>
                    <a:pt x="46" y="7"/>
                  </a:lnTo>
                  <a:lnTo>
                    <a:pt x="91" y="7"/>
                  </a:lnTo>
                  <a:lnTo>
                    <a:pt x="91" y="7"/>
                  </a:lnTo>
                  <a:lnTo>
                    <a:pt x="94" y="8"/>
                  </a:lnTo>
                  <a:lnTo>
                    <a:pt x="95" y="12"/>
                  </a:lnTo>
                  <a:lnTo>
                    <a:pt x="95" y="12"/>
                  </a:lnTo>
                  <a:lnTo>
                    <a:pt x="94" y="14"/>
                  </a:lnTo>
                  <a:lnTo>
                    <a:pt x="91" y="15"/>
                  </a:lnTo>
                  <a:lnTo>
                    <a:pt x="46" y="15"/>
                  </a:lnTo>
                  <a:lnTo>
                    <a:pt x="46" y="15"/>
                  </a:lnTo>
                  <a:lnTo>
                    <a:pt x="45" y="17"/>
                  </a:lnTo>
                  <a:lnTo>
                    <a:pt x="43" y="20"/>
                  </a:lnTo>
                  <a:lnTo>
                    <a:pt x="39" y="22"/>
                  </a:lnTo>
                  <a:lnTo>
                    <a:pt x="36" y="22"/>
                  </a:lnTo>
                  <a:lnTo>
                    <a:pt x="36" y="2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3" name="Freeform 250">
              <a:extLst>
                <a:ext uri="{FF2B5EF4-FFF2-40B4-BE49-F238E27FC236}">
                  <a16:creationId xmlns:a16="http://schemas.microsoft.com/office/drawing/2014/main" id="{5CB7BC7B-EFBA-4B26-B0C4-0D62B1AB9B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64335" y="3438566"/>
              <a:ext cx="74613" cy="17463"/>
            </a:xfrm>
            <a:custGeom>
              <a:avLst/>
              <a:gdLst>
                <a:gd name="T0" fmla="*/ 36 w 95"/>
                <a:gd name="T1" fmla="*/ 22 h 22"/>
                <a:gd name="T2" fmla="*/ 0 w 95"/>
                <a:gd name="T3" fmla="*/ 22 h 22"/>
                <a:gd name="T4" fmla="*/ 0 w 95"/>
                <a:gd name="T5" fmla="*/ 0 h 22"/>
                <a:gd name="T6" fmla="*/ 36 w 95"/>
                <a:gd name="T7" fmla="*/ 0 h 22"/>
                <a:gd name="T8" fmla="*/ 36 w 95"/>
                <a:gd name="T9" fmla="*/ 0 h 22"/>
                <a:gd name="T10" fmla="*/ 39 w 95"/>
                <a:gd name="T11" fmla="*/ 0 h 22"/>
                <a:gd name="T12" fmla="*/ 43 w 95"/>
                <a:gd name="T13" fmla="*/ 2 h 22"/>
                <a:gd name="T14" fmla="*/ 45 w 95"/>
                <a:gd name="T15" fmla="*/ 5 h 22"/>
                <a:gd name="T16" fmla="*/ 46 w 95"/>
                <a:gd name="T17" fmla="*/ 7 h 22"/>
                <a:gd name="T18" fmla="*/ 91 w 95"/>
                <a:gd name="T19" fmla="*/ 7 h 22"/>
                <a:gd name="T20" fmla="*/ 91 w 95"/>
                <a:gd name="T21" fmla="*/ 7 h 22"/>
                <a:gd name="T22" fmla="*/ 94 w 95"/>
                <a:gd name="T23" fmla="*/ 8 h 22"/>
                <a:gd name="T24" fmla="*/ 95 w 95"/>
                <a:gd name="T25" fmla="*/ 12 h 22"/>
                <a:gd name="T26" fmla="*/ 95 w 95"/>
                <a:gd name="T27" fmla="*/ 12 h 22"/>
                <a:gd name="T28" fmla="*/ 94 w 95"/>
                <a:gd name="T29" fmla="*/ 14 h 22"/>
                <a:gd name="T30" fmla="*/ 91 w 95"/>
                <a:gd name="T31" fmla="*/ 15 h 22"/>
                <a:gd name="T32" fmla="*/ 46 w 95"/>
                <a:gd name="T33" fmla="*/ 15 h 22"/>
                <a:gd name="T34" fmla="*/ 46 w 95"/>
                <a:gd name="T35" fmla="*/ 15 h 22"/>
                <a:gd name="T36" fmla="*/ 45 w 95"/>
                <a:gd name="T37" fmla="*/ 19 h 22"/>
                <a:gd name="T38" fmla="*/ 43 w 95"/>
                <a:gd name="T39" fmla="*/ 21 h 22"/>
                <a:gd name="T40" fmla="*/ 39 w 95"/>
                <a:gd name="T41" fmla="*/ 22 h 22"/>
                <a:gd name="T42" fmla="*/ 36 w 95"/>
                <a:gd name="T43" fmla="*/ 22 h 22"/>
                <a:gd name="T44" fmla="*/ 36 w 95"/>
                <a:gd name="T45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5" h="22">
                  <a:moveTo>
                    <a:pt x="36" y="22"/>
                  </a:moveTo>
                  <a:lnTo>
                    <a:pt x="0" y="22"/>
                  </a:lnTo>
                  <a:lnTo>
                    <a:pt x="0" y="0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39" y="0"/>
                  </a:lnTo>
                  <a:lnTo>
                    <a:pt x="43" y="2"/>
                  </a:lnTo>
                  <a:lnTo>
                    <a:pt x="45" y="5"/>
                  </a:lnTo>
                  <a:lnTo>
                    <a:pt x="46" y="7"/>
                  </a:lnTo>
                  <a:lnTo>
                    <a:pt x="91" y="7"/>
                  </a:lnTo>
                  <a:lnTo>
                    <a:pt x="91" y="7"/>
                  </a:lnTo>
                  <a:lnTo>
                    <a:pt x="94" y="8"/>
                  </a:lnTo>
                  <a:lnTo>
                    <a:pt x="95" y="12"/>
                  </a:lnTo>
                  <a:lnTo>
                    <a:pt x="95" y="12"/>
                  </a:lnTo>
                  <a:lnTo>
                    <a:pt x="94" y="14"/>
                  </a:lnTo>
                  <a:lnTo>
                    <a:pt x="91" y="15"/>
                  </a:lnTo>
                  <a:lnTo>
                    <a:pt x="46" y="15"/>
                  </a:lnTo>
                  <a:lnTo>
                    <a:pt x="46" y="15"/>
                  </a:lnTo>
                  <a:lnTo>
                    <a:pt x="45" y="19"/>
                  </a:lnTo>
                  <a:lnTo>
                    <a:pt x="43" y="21"/>
                  </a:lnTo>
                  <a:lnTo>
                    <a:pt x="39" y="22"/>
                  </a:lnTo>
                  <a:lnTo>
                    <a:pt x="36" y="22"/>
                  </a:lnTo>
                  <a:lnTo>
                    <a:pt x="36" y="2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4" name="Freeform 251">
              <a:extLst>
                <a:ext uri="{FF2B5EF4-FFF2-40B4-BE49-F238E27FC236}">
                  <a16:creationId xmlns:a16="http://schemas.microsoft.com/office/drawing/2014/main" id="{1E9538DD-5BAA-4EF3-8156-92998A35599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64335" y="3498892"/>
              <a:ext cx="74613" cy="17463"/>
            </a:xfrm>
            <a:custGeom>
              <a:avLst/>
              <a:gdLst>
                <a:gd name="T0" fmla="*/ 36 w 95"/>
                <a:gd name="T1" fmla="*/ 23 h 23"/>
                <a:gd name="T2" fmla="*/ 0 w 95"/>
                <a:gd name="T3" fmla="*/ 23 h 23"/>
                <a:gd name="T4" fmla="*/ 0 w 95"/>
                <a:gd name="T5" fmla="*/ 0 h 23"/>
                <a:gd name="T6" fmla="*/ 36 w 95"/>
                <a:gd name="T7" fmla="*/ 0 h 23"/>
                <a:gd name="T8" fmla="*/ 36 w 95"/>
                <a:gd name="T9" fmla="*/ 0 h 23"/>
                <a:gd name="T10" fmla="*/ 39 w 95"/>
                <a:gd name="T11" fmla="*/ 1 h 23"/>
                <a:gd name="T12" fmla="*/ 43 w 95"/>
                <a:gd name="T13" fmla="*/ 2 h 23"/>
                <a:gd name="T14" fmla="*/ 45 w 95"/>
                <a:gd name="T15" fmla="*/ 5 h 23"/>
                <a:gd name="T16" fmla="*/ 46 w 95"/>
                <a:gd name="T17" fmla="*/ 8 h 23"/>
                <a:gd name="T18" fmla="*/ 91 w 95"/>
                <a:gd name="T19" fmla="*/ 8 h 23"/>
                <a:gd name="T20" fmla="*/ 91 w 95"/>
                <a:gd name="T21" fmla="*/ 8 h 23"/>
                <a:gd name="T22" fmla="*/ 94 w 95"/>
                <a:gd name="T23" fmla="*/ 9 h 23"/>
                <a:gd name="T24" fmla="*/ 95 w 95"/>
                <a:gd name="T25" fmla="*/ 12 h 23"/>
                <a:gd name="T26" fmla="*/ 95 w 95"/>
                <a:gd name="T27" fmla="*/ 12 h 23"/>
                <a:gd name="T28" fmla="*/ 94 w 95"/>
                <a:gd name="T29" fmla="*/ 14 h 23"/>
                <a:gd name="T30" fmla="*/ 91 w 95"/>
                <a:gd name="T31" fmla="*/ 15 h 23"/>
                <a:gd name="T32" fmla="*/ 46 w 95"/>
                <a:gd name="T33" fmla="*/ 15 h 23"/>
                <a:gd name="T34" fmla="*/ 46 w 95"/>
                <a:gd name="T35" fmla="*/ 15 h 23"/>
                <a:gd name="T36" fmla="*/ 45 w 95"/>
                <a:gd name="T37" fmla="*/ 19 h 23"/>
                <a:gd name="T38" fmla="*/ 43 w 95"/>
                <a:gd name="T39" fmla="*/ 21 h 23"/>
                <a:gd name="T40" fmla="*/ 39 w 95"/>
                <a:gd name="T41" fmla="*/ 22 h 23"/>
                <a:gd name="T42" fmla="*/ 36 w 95"/>
                <a:gd name="T43" fmla="*/ 23 h 23"/>
                <a:gd name="T44" fmla="*/ 36 w 95"/>
                <a:gd name="T45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5" h="23">
                  <a:moveTo>
                    <a:pt x="36" y="23"/>
                  </a:moveTo>
                  <a:lnTo>
                    <a:pt x="0" y="23"/>
                  </a:lnTo>
                  <a:lnTo>
                    <a:pt x="0" y="0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39" y="1"/>
                  </a:lnTo>
                  <a:lnTo>
                    <a:pt x="43" y="2"/>
                  </a:lnTo>
                  <a:lnTo>
                    <a:pt x="45" y="5"/>
                  </a:lnTo>
                  <a:lnTo>
                    <a:pt x="46" y="8"/>
                  </a:lnTo>
                  <a:lnTo>
                    <a:pt x="91" y="8"/>
                  </a:lnTo>
                  <a:lnTo>
                    <a:pt x="91" y="8"/>
                  </a:lnTo>
                  <a:lnTo>
                    <a:pt x="94" y="9"/>
                  </a:lnTo>
                  <a:lnTo>
                    <a:pt x="95" y="12"/>
                  </a:lnTo>
                  <a:lnTo>
                    <a:pt x="95" y="12"/>
                  </a:lnTo>
                  <a:lnTo>
                    <a:pt x="94" y="14"/>
                  </a:lnTo>
                  <a:lnTo>
                    <a:pt x="91" y="15"/>
                  </a:lnTo>
                  <a:lnTo>
                    <a:pt x="46" y="15"/>
                  </a:lnTo>
                  <a:lnTo>
                    <a:pt x="46" y="15"/>
                  </a:lnTo>
                  <a:lnTo>
                    <a:pt x="45" y="19"/>
                  </a:lnTo>
                  <a:lnTo>
                    <a:pt x="43" y="21"/>
                  </a:lnTo>
                  <a:lnTo>
                    <a:pt x="39" y="22"/>
                  </a:lnTo>
                  <a:lnTo>
                    <a:pt x="36" y="23"/>
                  </a:lnTo>
                  <a:lnTo>
                    <a:pt x="36" y="2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5" name="Freeform 252">
              <a:extLst>
                <a:ext uri="{FF2B5EF4-FFF2-40B4-BE49-F238E27FC236}">
                  <a16:creationId xmlns:a16="http://schemas.microsoft.com/office/drawing/2014/main" id="{2F6995FC-BE45-4BEC-AE8D-2AFA16E79D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64335" y="3468729"/>
              <a:ext cx="74613" cy="17463"/>
            </a:xfrm>
            <a:custGeom>
              <a:avLst/>
              <a:gdLst>
                <a:gd name="T0" fmla="*/ 36 w 95"/>
                <a:gd name="T1" fmla="*/ 22 h 22"/>
                <a:gd name="T2" fmla="*/ 0 w 95"/>
                <a:gd name="T3" fmla="*/ 22 h 22"/>
                <a:gd name="T4" fmla="*/ 0 w 95"/>
                <a:gd name="T5" fmla="*/ 0 h 22"/>
                <a:gd name="T6" fmla="*/ 36 w 95"/>
                <a:gd name="T7" fmla="*/ 0 h 22"/>
                <a:gd name="T8" fmla="*/ 36 w 95"/>
                <a:gd name="T9" fmla="*/ 0 h 22"/>
                <a:gd name="T10" fmla="*/ 39 w 95"/>
                <a:gd name="T11" fmla="*/ 0 h 22"/>
                <a:gd name="T12" fmla="*/ 43 w 95"/>
                <a:gd name="T13" fmla="*/ 2 h 22"/>
                <a:gd name="T14" fmla="*/ 45 w 95"/>
                <a:gd name="T15" fmla="*/ 5 h 22"/>
                <a:gd name="T16" fmla="*/ 46 w 95"/>
                <a:gd name="T17" fmla="*/ 8 h 22"/>
                <a:gd name="T18" fmla="*/ 91 w 95"/>
                <a:gd name="T19" fmla="*/ 8 h 22"/>
                <a:gd name="T20" fmla="*/ 91 w 95"/>
                <a:gd name="T21" fmla="*/ 8 h 22"/>
                <a:gd name="T22" fmla="*/ 94 w 95"/>
                <a:gd name="T23" fmla="*/ 8 h 22"/>
                <a:gd name="T24" fmla="*/ 95 w 95"/>
                <a:gd name="T25" fmla="*/ 12 h 22"/>
                <a:gd name="T26" fmla="*/ 95 w 95"/>
                <a:gd name="T27" fmla="*/ 12 h 22"/>
                <a:gd name="T28" fmla="*/ 94 w 95"/>
                <a:gd name="T29" fmla="*/ 14 h 22"/>
                <a:gd name="T30" fmla="*/ 91 w 95"/>
                <a:gd name="T31" fmla="*/ 15 h 22"/>
                <a:gd name="T32" fmla="*/ 46 w 95"/>
                <a:gd name="T33" fmla="*/ 15 h 22"/>
                <a:gd name="T34" fmla="*/ 46 w 95"/>
                <a:gd name="T35" fmla="*/ 15 h 22"/>
                <a:gd name="T36" fmla="*/ 45 w 95"/>
                <a:gd name="T37" fmla="*/ 19 h 22"/>
                <a:gd name="T38" fmla="*/ 43 w 95"/>
                <a:gd name="T39" fmla="*/ 21 h 22"/>
                <a:gd name="T40" fmla="*/ 39 w 95"/>
                <a:gd name="T41" fmla="*/ 22 h 22"/>
                <a:gd name="T42" fmla="*/ 36 w 95"/>
                <a:gd name="T43" fmla="*/ 22 h 22"/>
                <a:gd name="T44" fmla="*/ 36 w 95"/>
                <a:gd name="T45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5" h="22">
                  <a:moveTo>
                    <a:pt x="36" y="22"/>
                  </a:moveTo>
                  <a:lnTo>
                    <a:pt x="0" y="22"/>
                  </a:lnTo>
                  <a:lnTo>
                    <a:pt x="0" y="0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39" y="0"/>
                  </a:lnTo>
                  <a:lnTo>
                    <a:pt x="43" y="2"/>
                  </a:lnTo>
                  <a:lnTo>
                    <a:pt x="45" y="5"/>
                  </a:lnTo>
                  <a:lnTo>
                    <a:pt x="46" y="8"/>
                  </a:lnTo>
                  <a:lnTo>
                    <a:pt x="91" y="8"/>
                  </a:lnTo>
                  <a:lnTo>
                    <a:pt x="91" y="8"/>
                  </a:lnTo>
                  <a:lnTo>
                    <a:pt x="94" y="8"/>
                  </a:lnTo>
                  <a:lnTo>
                    <a:pt x="95" y="12"/>
                  </a:lnTo>
                  <a:lnTo>
                    <a:pt x="95" y="12"/>
                  </a:lnTo>
                  <a:lnTo>
                    <a:pt x="94" y="14"/>
                  </a:lnTo>
                  <a:lnTo>
                    <a:pt x="91" y="15"/>
                  </a:lnTo>
                  <a:lnTo>
                    <a:pt x="46" y="15"/>
                  </a:lnTo>
                  <a:lnTo>
                    <a:pt x="46" y="15"/>
                  </a:lnTo>
                  <a:lnTo>
                    <a:pt x="45" y="19"/>
                  </a:lnTo>
                  <a:lnTo>
                    <a:pt x="43" y="21"/>
                  </a:lnTo>
                  <a:lnTo>
                    <a:pt x="39" y="22"/>
                  </a:lnTo>
                  <a:lnTo>
                    <a:pt x="36" y="22"/>
                  </a:lnTo>
                  <a:lnTo>
                    <a:pt x="36" y="2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81" name="Group 380">
            <a:extLst>
              <a:ext uri="{FF2B5EF4-FFF2-40B4-BE49-F238E27FC236}">
                <a16:creationId xmlns:a16="http://schemas.microsoft.com/office/drawing/2014/main" id="{1A909330-67FB-4AA2-A1D6-918C768AAFA9}"/>
              </a:ext>
            </a:extLst>
          </p:cNvPr>
          <p:cNvGrpSpPr/>
          <p:nvPr userDrawn="1"/>
        </p:nvGrpSpPr>
        <p:grpSpPr>
          <a:xfrm>
            <a:off x="4978417" y="2967073"/>
            <a:ext cx="808040" cy="808047"/>
            <a:chOff x="4978417" y="2967073"/>
            <a:chExt cx="808040" cy="808047"/>
          </a:xfrm>
        </p:grpSpPr>
        <p:sp>
          <p:nvSpPr>
            <p:cNvPr id="314" name="Freeform 211">
              <a:extLst>
                <a:ext uri="{FF2B5EF4-FFF2-40B4-BE49-F238E27FC236}">
                  <a16:creationId xmlns:a16="http://schemas.microsoft.com/office/drawing/2014/main" id="{703FF4DA-DE81-465F-8819-1BA5B7D2A75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78417" y="2967073"/>
              <a:ext cx="808040" cy="808047"/>
            </a:xfrm>
            <a:custGeom>
              <a:avLst/>
              <a:gdLst>
                <a:gd name="T0" fmla="*/ 1017 w 1018"/>
                <a:gd name="T1" fmla="*/ 536 h 1018"/>
                <a:gd name="T2" fmla="*/ 1008 w 1018"/>
                <a:gd name="T3" fmla="*/ 612 h 1018"/>
                <a:gd name="T4" fmla="*/ 987 w 1018"/>
                <a:gd name="T5" fmla="*/ 684 h 1018"/>
                <a:gd name="T6" fmla="*/ 956 w 1018"/>
                <a:gd name="T7" fmla="*/ 751 h 1018"/>
                <a:gd name="T8" fmla="*/ 917 w 1018"/>
                <a:gd name="T9" fmla="*/ 813 h 1018"/>
                <a:gd name="T10" fmla="*/ 869 w 1018"/>
                <a:gd name="T11" fmla="*/ 869 h 1018"/>
                <a:gd name="T12" fmla="*/ 813 w 1018"/>
                <a:gd name="T13" fmla="*/ 917 h 1018"/>
                <a:gd name="T14" fmla="*/ 752 w 1018"/>
                <a:gd name="T15" fmla="*/ 956 h 1018"/>
                <a:gd name="T16" fmla="*/ 685 w 1018"/>
                <a:gd name="T17" fmla="*/ 987 h 1018"/>
                <a:gd name="T18" fmla="*/ 612 w 1018"/>
                <a:gd name="T19" fmla="*/ 1008 h 1018"/>
                <a:gd name="T20" fmla="*/ 536 w 1018"/>
                <a:gd name="T21" fmla="*/ 1017 h 1018"/>
                <a:gd name="T22" fmla="*/ 483 w 1018"/>
                <a:gd name="T23" fmla="*/ 1017 h 1018"/>
                <a:gd name="T24" fmla="*/ 407 w 1018"/>
                <a:gd name="T25" fmla="*/ 1008 h 1018"/>
                <a:gd name="T26" fmla="*/ 334 w 1018"/>
                <a:gd name="T27" fmla="*/ 987 h 1018"/>
                <a:gd name="T28" fmla="*/ 268 w 1018"/>
                <a:gd name="T29" fmla="*/ 956 h 1018"/>
                <a:gd name="T30" fmla="*/ 205 w 1018"/>
                <a:gd name="T31" fmla="*/ 917 h 1018"/>
                <a:gd name="T32" fmla="*/ 150 w 1018"/>
                <a:gd name="T33" fmla="*/ 869 h 1018"/>
                <a:gd name="T34" fmla="*/ 102 w 1018"/>
                <a:gd name="T35" fmla="*/ 813 h 1018"/>
                <a:gd name="T36" fmla="*/ 63 w 1018"/>
                <a:gd name="T37" fmla="*/ 751 h 1018"/>
                <a:gd name="T38" fmla="*/ 32 w 1018"/>
                <a:gd name="T39" fmla="*/ 684 h 1018"/>
                <a:gd name="T40" fmla="*/ 11 w 1018"/>
                <a:gd name="T41" fmla="*/ 612 h 1018"/>
                <a:gd name="T42" fmla="*/ 2 w 1018"/>
                <a:gd name="T43" fmla="*/ 536 h 1018"/>
                <a:gd name="T44" fmla="*/ 2 w 1018"/>
                <a:gd name="T45" fmla="*/ 483 h 1018"/>
                <a:gd name="T46" fmla="*/ 11 w 1018"/>
                <a:gd name="T47" fmla="*/ 406 h 1018"/>
                <a:gd name="T48" fmla="*/ 32 w 1018"/>
                <a:gd name="T49" fmla="*/ 334 h 1018"/>
                <a:gd name="T50" fmla="*/ 63 w 1018"/>
                <a:gd name="T51" fmla="*/ 266 h 1018"/>
                <a:gd name="T52" fmla="*/ 102 w 1018"/>
                <a:gd name="T53" fmla="*/ 205 h 1018"/>
                <a:gd name="T54" fmla="*/ 150 w 1018"/>
                <a:gd name="T55" fmla="*/ 150 h 1018"/>
                <a:gd name="T56" fmla="*/ 205 w 1018"/>
                <a:gd name="T57" fmla="*/ 101 h 1018"/>
                <a:gd name="T58" fmla="*/ 268 w 1018"/>
                <a:gd name="T59" fmla="*/ 62 h 1018"/>
                <a:gd name="T60" fmla="*/ 334 w 1018"/>
                <a:gd name="T61" fmla="*/ 31 h 1018"/>
                <a:gd name="T62" fmla="*/ 407 w 1018"/>
                <a:gd name="T63" fmla="*/ 10 h 1018"/>
                <a:gd name="T64" fmla="*/ 483 w 1018"/>
                <a:gd name="T65" fmla="*/ 1 h 1018"/>
                <a:gd name="T66" fmla="*/ 536 w 1018"/>
                <a:gd name="T67" fmla="*/ 1 h 1018"/>
                <a:gd name="T68" fmla="*/ 612 w 1018"/>
                <a:gd name="T69" fmla="*/ 10 h 1018"/>
                <a:gd name="T70" fmla="*/ 685 w 1018"/>
                <a:gd name="T71" fmla="*/ 31 h 1018"/>
                <a:gd name="T72" fmla="*/ 752 w 1018"/>
                <a:gd name="T73" fmla="*/ 62 h 1018"/>
                <a:gd name="T74" fmla="*/ 813 w 1018"/>
                <a:gd name="T75" fmla="*/ 101 h 1018"/>
                <a:gd name="T76" fmla="*/ 869 w 1018"/>
                <a:gd name="T77" fmla="*/ 150 h 1018"/>
                <a:gd name="T78" fmla="*/ 917 w 1018"/>
                <a:gd name="T79" fmla="*/ 205 h 1018"/>
                <a:gd name="T80" fmla="*/ 956 w 1018"/>
                <a:gd name="T81" fmla="*/ 266 h 1018"/>
                <a:gd name="T82" fmla="*/ 987 w 1018"/>
                <a:gd name="T83" fmla="*/ 334 h 1018"/>
                <a:gd name="T84" fmla="*/ 1008 w 1018"/>
                <a:gd name="T85" fmla="*/ 406 h 1018"/>
                <a:gd name="T86" fmla="*/ 1017 w 1018"/>
                <a:gd name="T87" fmla="*/ 483 h 10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018" h="1018">
                  <a:moveTo>
                    <a:pt x="1018" y="509"/>
                  </a:moveTo>
                  <a:lnTo>
                    <a:pt x="1018" y="509"/>
                  </a:lnTo>
                  <a:lnTo>
                    <a:pt x="1017" y="536"/>
                  </a:lnTo>
                  <a:lnTo>
                    <a:pt x="1015" y="561"/>
                  </a:lnTo>
                  <a:lnTo>
                    <a:pt x="1013" y="586"/>
                  </a:lnTo>
                  <a:lnTo>
                    <a:pt x="1008" y="612"/>
                  </a:lnTo>
                  <a:lnTo>
                    <a:pt x="1002" y="636"/>
                  </a:lnTo>
                  <a:lnTo>
                    <a:pt x="995" y="660"/>
                  </a:lnTo>
                  <a:lnTo>
                    <a:pt x="987" y="684"/>
                  </a:lnTo>
                  <a:lnTo>
                    <a:pt x="978" y="707"/>
                  </a:lnTo>
                  <a:lnTo>
                    <a:pt x="968" y="729"/>
                  </a:lnTo>
                  <a:lnTo>
                    <a:pt x="956" y="751"/>
                  </a:lnTo>
                  <a:lnTo>
                    <a:pt x="945" y="773"/>
                  </a:lnTo>
                  <a:lnTo>
                    <a:pt x="931" y="794"/>
                  </a:lnTo>
                  <a:lnTo>
                    <a:pt x="917" y="813"/>
                  </a:lnTo>
                  <a:lnTo>
                    <a:pt x="902" y="833"/>
                  </a:lnTo>
                  <a:lnTo>
                    <a:pt x="886" y="851"/>
                  </a:lnTo>
                  <a:lnTo>
                    <a:pt x="869" y="869"/>
                  </a:lnTo>
                  <a:lnTo>
                    <a:pt x="851" y="886"/>
                  </a:lnTo>
                  <a:lnTo>
                    <a:pt x="833" y="902"/>
                  </a:lnTo>
                  <a:lnTo>
                    <a:pt x="813" y="917"/>
                  </a:lnTo>
                  <a:lnTo>
                    <a:pt x="794" y="931"/>
                  </a:lnTo>
                  <a:lnTo>
                    <a:pt x="773" y="945"/>
                  </a:lnTo>
                  <a:lnTo>
                    <a:pt x="752" y="956"/>
                  </a:lnTo>
                  <a:lnTo>
                    <a:pt x="731" y="968"/>
                  </a:lnTo>
                  <a:lnTo>
                    <a:pt x="708" y="978"/>
                  </a:lnTo>
                  <a:lnTo>
                    <a:pt x="685" y="987"/>
                  </a:lnTo>
                  <a:lnTo>
                    <a:pt x="660" y="995"/>
                  </a:lnTo>
                  <a:lnTo>
                    <a:pt x="636" y="1002"/>
                  </a:lnTo>
                  <a:lnTo>
                    <a:pt x="612" y="1008"/>
                  </a:lnTo>
                  <a:lnTo>
                    <a:pt x="587" y="1011"/>
                  </a:lnTo>
                  <a:lnTo>
                    <a:pt x="561" y="1015"/>
                  </a:lnTo>
                  <a:lnTo>
                    <a:pt x="536" y="1017"/>
                  </a:lnTo>
                  <a:lnTo>
                    <a:pt x="509" y="1018"/>
                  </a:lnTo>
                  <a:lnTo>
                    <a:pt x="509" y="1018"/>
                  </a:lnTo>
                  <a:lnTo>
                    <a:pt x="483" y="1017"/>
                  </a:lnTo>
                  <a:lnTo>
                    <a:pt x="458" y="1015"/>
                  </a:lnTo>
                  <a:lnTo>
                    <a:pt x="432" y="1011"/>
                  </a:lnTo>
                  <a:lnTo>
                    <a:pt x="407" y="1008"/>
                  </a:lnTo>
                  <a:lnTo>
                    <a:pt x="383" y="1002"/>
                  </a:lnTo>
                  <a:lnTo>
                    <a:pt x="359" y="995"/>
                  </a:lnTo>
                  <a:lnTo>
                    <a:pt x="334" y="987"/>
                  </a:lnTo>
                  <a:lnTo>
                    <a:pt x="311" y="978"/>
                  </a:lnTo>
                  <a:lnTo>
                    <a:pt x="290" y="968"/>
                  </a:lnTo>
                  <a:lnTo>
                    <a:pt x="268" y="956"/>
                  </a:lnTo>
                  <a:lnTo>
                    <a:pt x="246" y="945"/>
                  </a:lnTo>
                  <a:lnTo>
                    <a:pt x="225" y="931"/>
                  </a:lnTo>
                  <a:lnTo>
                    <a:pt x="205" y="917"/>
                  </a:lnTo>
                  <a:lnTo>
                    <a:pt x="186" y="902"/>
                  </a:lnTo>
                  <a:lnTo>
                    <a:pt x="167" y="886"/>
                  </a:lnTo>
                  <a:lnTo>
                    <a:pt x="150" y="869"/>
                  </a:lnTo>
                  <a:lnTo>
                    <a:pt x="133" y="851"/>
                  </a:lnTo>
                  <a:lnTo>
                    <a:pt x="117" y="833"/>
                  </a:lnTo>
                  <a:lnTo>
                    <a:pt x="102" y="813"/>
                  </a:lnTo>
                  <a:lnTo>
                    <a:pt x="88" y="794"/>
                  </a:lnTo>
                  <a:lnTo>
                    <a:pt x="74" y="773"/>
                  </a:lnTo>
                  <a:lnTo>
                    <a:pt x="63" y="751"/>
                  </a:lnTo>
                  <a:lnTo>
                    <a:pt x="51" y="729"/>
                  </a:lnTo>
                  <a:lnTo>
                    <a:pt x="41" y="707"/>
                  </a:lnTo>
                  <a:lnTo>
                    <a:pt x="32" y="684"/>
                  </a:lnTo>
                  <a:lnTo>
                    <a:pt x="23" y="660"/>
                  </a:lnTo>
                  <a:lnTo>
                    <a:pt x="17" y="636"/>
                  </a:lnTo>
                  <a:lnTo>
                    <a:pt x="11" y="612"/>
                  </a:lnTo>
                  <a:lnTo>
                    <a:pt x="7" y="586"/>
                  </a:lnTo>
                  <a:lnTo>
                    <a:pt x="4" y="561"/>
                  </a:lnTo>
                  <a:lnTo>
                    <a:pt x="2" y="536"/>
                  </a:lnTo>
                  <a:lnTo>
                    <a:pt x="0" y="509"/>
                  </a:lnTo>
                  <a:lnTo>
                    <a:pt x="0" y="509"/>
                  </a:lnTo>
                  <a:lnTo>
                    <a:pt x="2" y="483"/>
                  </a:lnTo>
                  <a:lnTo>
                    <a:pt x="4" y="457"/>
                  </a:lnTo>
                  <a:lnTo>
                    <a:pt x="7" y="432"/>
                  </a:lnTo>
                  <a:lnTo>
                    <a:pt x="11" y="406"/>
                  </a:lnTo>
                  <a:lnTo>
                    <a:pt x="17" y="382"/>
                  </a:lnTo>
                  <a:lnTo>
                    <a:pt x="23" y="358"/>
                  </a:lnTo>
                  <a:lnTo>
                    <a:pt x="32" y="334"/>
                  </a:lnTo>
                  <a:lnTo>
                    <a:pt x="41" y="311"/>
                  </a:lnTo>
                  <a:lnTo>
                    <a:pt x="51" y="289"/>
                  </a:lnTo>
                  <a:lnTo>
                    <a:pt x="63" y="266"/>
                  </a:lnTo>
                  <a:lnTo>
                    <a:pt x="74" y="245"/>
                  </a:lnTo>
                  <a:lnTo>
                    <a:pt x="88" y="224"/>
                  </a:lnTo>
                  <a:lnTo>
                    <a:pt x="102" y="205"/>
                  </a:lnTo>
                  <a:lnTo>
                    <a:pt x="117" y="185"/>
                  </a:lnTo>
                  <a:lnTo>
                    <a:pt x="133" y="167"/>
                  </a:lnTo>
                  <a:lnTo>
                    <a:pt x="150" y="150"/>
                  </a:lnTo>
                  <a:lnTo>
                    <a:pt x="167" y="132"/>
                  </a:lnTo>
                  <a:lnTo>
                    <a:pt x="186" y="116"/>
                  </a:lnTo>
                  <a:lnTo>
                    <a:pt x="205" y="101"/>
                  </a:lnTo>
                  <a:lnTo>
                    <a:pt x="225" y="87"/>
                  </a:lnTo>
                  <a:lnTo>
                    <a:pt x="246" y="73"/>
                  </a:lnTo>
                  <a:lnTo>
                    <a:pt x="268" y="62"/>
                  </a:lnTo>
                  <a:lnTo>
                    <a:pt x="290" y="50"/>
                  </a:lnTo>
                  <a:lnTo>
                    <a:pt x="311" y="40"/>
                  </a:lnTo>
                  <a:lnTo>
                    <a:pt x="334" y="31"/>
                  </a:lnTo>
                  <a:lnTo>
                    <a:pt x="359" y="23"/>
                  </a:lnTo>
                  <a:lnTo>
                    <a:pt x="383" y="16"/>
                  </a:lnTo>
                  <a:lnTo>
                    <a:pt x="407" y="10"/>
                  </a:lnTo>
                  <a:lnTo>
                    <a:pt x="432" y="6"/>
                  </a:lnTo>
                  <a:lnTo>
                    <a:pt x="458" y="3"/>
                  </a:lnTo>
                  <a:lnTo>
                    <a:pt x="483" y="1"/>
                  </a:lnTo>
                  <a:lnTo>
                    <a:pt x="509" y="0"/>
                  </a:lnTo>
                  <a:lnTo>
                    <a:pt x="509" y="0"/>
                  </a:lnTo>
                  <a:lnTo>
                    <a:pt x="536" y="1"/>
                  </a:lnTo>
                  <a:lnTo>
                    <a:pt x="561" y="3"/>
                  </a:lnTo>
                  <a:lnTo>
                    <a:pt x="587" y="6"/>
                  </a:lnTo>
                  <a:lnTo>
                    <a:pt x="612" y="10"/>
                  </a:lnTo>
                  <a:lnTo>
                    <a:pt x="636" y="16"/>
                  </a:lnTo>
                  <a:lnTo>
                    <a:pt x="660" y="23"/>
                  </a:lnTo>
                  <a:lnTo>
                    <a:pt x="685" y="31"/>
                  </a:lnTo>
                  <a:lnTo>
                    <a:pt x="708" y="40"/>
                  </a:lnTo>
                  <a:lnTo>
                    <a:pt x="731" y="50"/>
                  </a:lnTo>
                  <a:lnTo>
                    <a:pt x="752" y="62"/>
                  </a:lnTo>
                  <a:lnTo>
                    <a:pt x="773" y="73"/>
                  </a:lnTo>
                  <a:lnTo>
                    <a:pt x="794" y="87"/>
                  </a:lnTo>
                  <a:lnTo>
                    <a:pt x="813" y="101"/>
                  </a:lnTo>
                  <a:lnTo>
                    <a:pt x="833" y="116"/>
                  </a:lnTo>
                  <a:lnTo>
                    <a:pt x="851" y="132"/>
                  </a:lnTo>
                  <a:lnTo>
                    <a:pt x="869" y="150"/>
                  </a:lnTo>
                  <a:lnTo>
                    <a:pt x="886" y="167"/>
                  </a:lnTo>
                  <a:lnTo>
                    <a:pt x="902" y="185"/>
                  </a:lnTo>
                  <a:lnTo>
                    <a:pt x="917" y="205"/>
                  </a:lnTo>
                  <a:lnTo>
                    <a:pt x="931" y="224"/>
                  </a:lnTo>
                  <a:lnTo>
                    <a:pt x="945" y="245"/>
                  </a:lnTo>
                  <a:lnTo>
                    <a:pt x="956" y="266"/>
                  </a:lnTo>
                  <a:lnTo>
                    <a:pt x="968" y="289"/>
                  </a:lnTo>
                  <a:lnTo>
                    <a:pt x="978" y="311"/>
                  </a:lnTo>
                  <a:lnTo>
                    <a:pt x="987" y="334"/>
                  </a:lnTo>
                  <a:lnTo>
                    <a:pt x="995" y="358"/>
                  </a:lnTo>
                  <a:lnTo>
                    <a:pt x="1002" y="382"/>
                  </a:lnTo>
                  <a:lnTo>
                    <a:pt x="1008" y="406"/>
                  </a:lnTo>
                  <a:lnTo>
                    <a:pt x="1013" y="432"/>
                  </a:lnTo>
                  <a:lnTo>
                    <a:pt x="1015" y="457"/>
                  </a:lnTo>
                  <a:lnTo>
                    <a:pt x="1017" y="483"/>
                  </a:lnTo>
                  <a:lnTo>
                    <a:pt x="1018" y="509"/>
                  </a:lnTo>
                  <a:lnTo>
                    <a:pt x="1018" y="509"/>
                  </a:lnTo>
                  <a:close/>
                </a:path>
              </a:pathLst>
            </a:custGeom>
            <a:solidFill>
              <a:srgbClr val="49CF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6" name="Freeform 253">
              <a:extLst>
                <a:ext uri="{FF2B5EF4-FFF2-40B4-BE49-F238E27FC236}">
                  <a16:creationId xmlns:a16="http://schemas.microsoft.com/office/drawing/2014/main" id="{0DCEB80E-6578-4215-BE93-740814AA697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221305" y="3097250"/>
              <a:ext cx="325439" cy="428630"/>
            </a:xfrm>
            <a:custGeom>
              <a:avLst/>
              <a:gdLst>
                <a:gd name="T0" fmla="*/ 136 w 409"/>
                <a:gd name="T1" fmla="*/ 539 h 539"/>
                <a:gd name="T2" fmla="*/ 120 w 409"/>
                <a:gd name="T3" fmla="*/ 530 h 539"/>
                <a:gd name="T4" fmla="*/ 118 w 409"/>
                <a:gd name="T5" fmla="*/ 482 h 539"/>
                <a:gd name="T6" fmla="*/ 108 w 409"/>
                <a:gd name="T7" fmla="*/ 437 h 539"/>
                <a:gd name="T8" fmla="*/ 80 w 409"/>
                <a:gd name="T9" fmla="*/ 389 h 539"/>
                <a:gd name="T10" fmla="*/ 39 w 409"/>
                <a:gd name="T11" fmla="*/ 324 h 539"/>
                <a:gd name="T12" fmla="*/ 21 w 409"/>
                <a:gd name="T13" fmla="*/ 293 h 539"/>
                <a:gd name="T14" fmla="*/ 18 w 409"/>
                <a:gd name="T15" fmla="*/ 291 h 539"/>
                <a:gd name="T16" fmla="*/ 1 w 409"/>
                <a:gd name="T17" fmla="*/ 227 h 539"/>
                <a:gd name="T18" fmla="*/ 1 w 409"/>
                <a:gd name="T19" fmla="*/ 184 h 539"/>
                <a:gd name="T20" fmla="*/ 16 w 409"/>
                <a:gd name="T21" fmla="*/ 125 h 539"/>
                <a:gd name="T22" fmla="*/ 46 w 409"/>
                <a:gd name="T23" fmla="*/ 74 h 539"/>
                <a:gd name="T24" fmla="*/ 90 w 409"/>
                <a:gd name="T25" fmla="*/ 34 h 539"/>
                <a:gd name="T26" fmla="*/ 144 w 409"/>
                <a:gd name="T27" fmla="*/ 9 h 539"/>
                <a:gd name="T28" fmla="*/ 204 w 409"/>
                <a:gd name="T29" fmla="*/ 0 h 539"/>
                <a:gd name="T30" fmla="*/ 245 w 409"/>
                <a:gd name="T31" fmla="*/ 4 h 539"/>
                <a:gd name="T32" fmla="*/ 302 w 409"/>
                <a:gd name="T33" fmla="*/ 25 h 539"/>
                <a:gd name="T34" fmla="*/ 349 w 409"/>
                <a:gd name="T35" fmla="*/ 59 h 539"/>
                <a:gd name="T36" fmla="*/ 383 w 409"/>
                <a:gd name="T37" fmla="*/ 107 h 539"/>
                <a:gd name="T38" fmla="*/ 404 w 409"/>
                <a:gd name="T39" fmla="*/ 163 h 539"/>
                <a:gd name="T40" fmla="*/ 409 w 409"/>
                <a:gd name="T41" fmla="*/ 205 h 539"/>
                <a:gd name="T42" fmla="*/ 398 w 409"/>
                <a:gd name="T43" fmla="*/ 270 h 539"/>
                <a:gd name="T44" fmla="*/ 388 w 409"/>
                <a:gd name="T45" fmla="*/ 293 h 539"/>
                <a:gd name="T46" fmla="*/ 369 w 409"/>
                <a:gd name="T47" fmla="*/ 324 h 539"/>
                <a:gd name="T48" fmla="*/ 349 w 409"/>
                <a:gd name="T49" fmla="*/ 356 h 539"/>
                <a:gd name="T50" fmla="*/ 308 w 409"/>
                <a:gd name="T51" fmla="*/ 421 h 539"/>
                <a:gd name="T52" fmla="*/ 291 w 409"/>
                <a:gd name="T53" fmla="*/ 468 h 539"/>
                <a:gd name="T54" fmla="*/ 289 w 409"/>
                <a:gd name="T55" fmla="*/ 523 h 539"/>
                <a:gd name="T56" fmla="*/ 280 w 409"/>
                <a:gd name="T57" fmla="*/ 538 h 539"/>
                <a:gd name="T58" fmla="*/ 204 w 409"/>
                <a:gd name="T59" fmla="*/ 11 h 539"/>
                <a:gd name="T60" fmla="*/ 166 w 409"/>
                <a:gd name="T61" fmla="*/ 14 h 539"/>
                <a:gd name="T62" fmla="*/ 111 w 409"/>
                <a:gd name="T63" fmla="*/ 34 h 539"/>
                <a:gd name="T64" fmla="*/ 68 w 409"/>
                <a:gd name="T65" fmla="*/ 67 h 539"/>
                <a:gd name="T66" fmla="*/ 34 w 409"/>
                <a:gd name="T67" fmla="*/ 112 h 539"/>
                <a:gd name="T68" fmla="*/ 15 w 409"/>
                <a:gd name="T69" fmla="*/ 165 h 539"/>
                <a:gd name="T70" fmla="*/ 11 w 409"/>
                <a:gd name="T71" fmla="*/ 205 h 539"/>
                <a:gd name="T72" fmla="*/ 22 w 409"/>
                <a:gd name="T73" fmla="*/ 266 h 539"/>
                <a:gd name="T74" fmla="*/ 30 w 409"/>
                <a:gd name="T75" fmla="*/ 288 h 539"/>
                <a:gd name="T76" fmla="*/ 39 w 409"/>
                <a:gd name="T77" fmla="*/ 304 h 539"/>
                <a:gd name="T78" fmla="*/ 48 w 409"/>
                <a:gd name="T79" fmla="*/ 319 h 539"/>
                <a:gd name="T80" fmla="*/ 92 w 409"/>
                <a:gd name="T81" fmla="*/ 384 h 539"/>
                <a:gd name="T82" fmla="*/ 120 w 409"/>
                <a:gd name="T83" fmla="*/ 435 h 539"/>
                <a:gd name="T84" fmla="*/ 130 w 409"/>
                <a:gd name="T85" fmla="*/ 482 h 539"/>
                <a:gd name="T86" fmla="*/ 131 w 409"/>
                <a:gd name="T87" fmla="*/ 525 h 539"/>
                <a:gd name="T88" fmla="*/ 136 w 409"/>
                <a:gd name="T89" fmla="*/ 527 h 539"/>
                <a:gd name="T90" fmla="*/ 275 w 409"/>
                <a:gd name="T91" fmla="*/ 527 h 539"/>
                <a:gd name="T92" fmla="*/ 277 w 409"/>
                <a:gd name="T93" fmla="*/ 523 h 539"/>
                <a:gd name="T94" fmla="*/ 280 w 409"/>
                <a:gd name="T95" fmla="*/ 467 h 539"/>
                <a:gd name="T96" fmla="*/ 297 w 409"/>
                <a:gd name="T97" fmla="*/ 419 h 539"/>
                <a:gd name="T98" fmla="*/ 340 w 409"/>
                <a:gd name="T99" fmla="*/ 350 h 539"/>
                <a:gd name="T100" fmla="*/ 360 w 409"/>
                <a:gd name="T101" fmla="*/ 318 h 539"/>
                <a:gd name="T102" fmla="*/ 378 w 409"/>
                <a:gd name="T103" fmla="*/ 289 h 539"/>
                <a:gd name="T104" fmla="*/ 379 w 409"/>
                <a:gd name="T105" fmla="*/ 286 h 539"/>
                <a:gd name="T106" fmla="*/ 392 w 409"/>
                <a:gd name="T107" fmla="*/ 246 h 539"/>
                <a:gd name="T108" fmla="*/ 397 w 409"/>
                <a:gd name="T109" fmla="*/ 205 h 539"/>
                <a:gd name="T110" fmla="*/ 389 w 409"/>
                <a:gd name="T111" fmla="*/ 147 h 539"/>
                <a:gd name="T112" fmla="*/ 364 w 409"/>
                <a:gd name="T113" fmla="*/ 96 h 539"/>
                <a:gd name="T114" fmla="*/ 327 w 409"/>
                <a:gd name="T115" fmla="*/ 55 h 539"/>
                <a:gd name="T116" fmla="*/ 280 w 409"/>
                <a:gd name="T117" fmla="*/ 26 h 539"/>
                <a:gd name="T118" fmla="*/ 223 w 409"/>
                <a:gd name="T119" fmla="*/ 12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09" h="539">
                  <a:moveTo>
                    <a:pt x="273" y="539"/>
                  </a:moveTo>
                  <a:lnTo>
                    <a:pt x="136" y="539"/>
                  </a:lnTo>
                  <a:lnTo>
                    <a:pt x="136" y="539"/>
                  </a:lnTo>
                  <a:lnTo>
                    <a:pt x="129" y="538"/>
                  </a:lnTo>
                  <a:lnTo>
                    <a:pt x="124" y="534"/>
                  </a:lnTo>
                  <a:lnTo>
                    <a:pt x="120" y="530"/>
                  </a:lnTo>
                  <a:lnTo>
                    <a:pt x="118" y="523"/>
                  </a:lnTo>
                  <a:lnTo>
                    <a:pt x="118" y="482"/>
                  </a:lnTo>
                  <a:lnTo>
                    <a:pt x="118" y="482"/>
                  </a:lnTo>
                  <a:lnTo>
                    <a:pt x="117" y="468"/>
                  </a:lnTo>
                  <a:lnTo>
                    <a:pt x="114" y="453"/>
                  </a:lnTo>
                  <a:lnTo>
                    <a:pt x="108" y="437"/>
                  </a:lnTo>
                  <a:lnTo>
                    <a:pt x="100" y="421"/>
                  </a:lnTo>
                  <a:lnTo>
                    <a:pt x="91" y="405"/>
                  </a:lnTo>
                  <a:lnTo>
                    <a:pt x="80" y="389"/>
                  </a:lnTo>
                  <a:lnTo>
                    <a:pt x="59" y="356"/>
                  </a:lnTo>
                  <a:lnTo>
                    <a:pt x="59" y="356"/>
                  </a:lnTo>
                  <a:lnTo>
                    <a:pt x="39" y="324"/>
                  </a:lnTo>
                  <a:lnTo>
                    <a:pt x="39" y="324"/>
                  </a:lnTo>
                  <a:lnTo>
                    <a:pt x="29" y="309"/>
                  </a:lnTo>
                  <a:lnTo>
                    <a:pt x="21" y="293"/>
                  </a:lnTo>
                  <a:lnTo>
                    <a:pt x="21" y="293"/>
                  </a:lnTo>
                  <a:lnTo>
                    <a:pt x="18" y="291"/>
                  </a:lnTo>
                  <a:lnTo>
                    <a:pt x="18" y="291"/>
                  </a:lnTo>
                  <a:lnTo>
                    <a:pt x="10" y="270"/>
                  </a:lnTo>
                  <a:lnTo>
                    <a:pt x="4" y="248"/>
                  </a:lnTo>
                  <a:lnTo>
                    <a:pt x="1" y="227"/>
                  </a:lnTo>
                  <a:lnTo>
                    <a:pt x="0" y="205"/>
                  </a:lnTo>
                  <a:lnTo>
                    <a:pt x="0" y="205"/>
                  </a:lnTo>
                  <a:lnTo>
                    <a:pt x="1" y="184"/>
                  </a:lnTo>
                  <a:lnTo>
                    <a:pt x="3" y="163"/>
                  </a:lnTo>
                  <a:lnTo>
                    <a:pt x="9" y="144"/>
                  </a:lnTo>
                  <a:lnTo>
                    <a:pt x="16" y="125"/>
                  </a:lnTo>
                  <a:lnTo>
                    <a:pt x="24" y="107"/>
                  </a:lnTo>
                  <a:lnTo>
                    <a:pt x="34" y="89"/>
                  </a:lnTo>
                  <a:lnTo>
                    <a:pt x="46" y="74"/>
                  </a:lnTo>
                  <a:lnTo>
                    <a:pt x="60" y="59"/>
                  </a:lnTo>
                  <a:lnTo>
                    <a:pt x="73" y="47"/>
                  </a:lnTo>
                  <a:lnTo>
                    <a:pt x="90" y="34"/>
                  </a:lnTo>
                  <a:lnTo>
                    <a:pt x="107" y="25"/>
                  </a:lnTo>
                  <a:lnTo>
                    <a:pt x="124" y="16"/>
                  </a:lnTo>
                  <a:lnTo>
                    <a:pt x="144" y="9"/>
                  </a:lnTo>
                  <a:lnTo>
                    <a:pt x="163" y="4"/>
                  </a:lnTo>
                  <a:lnTo>
                    <a:pt x="183" y="1"/>
                  </a:lnTo>
                  <a:lnTo>
                    <a:pt x="204" y="0"/>
                  </a:lnTo>
                  <a:lnTo>
                    <a:pt x="204" y="0"/>
                  </a:lnTo>
                  <a:lnTo>
                    <a:pt x="224" y="1"/>
                  </a:lnTo>
                  <a:lnTo>
                    <a:pt x="245" y="4"/>
                  </a:lnTo>
                  <a:lnTo>
                    <a:pt x="265" y="9"/>
                  </a:lnTo>
                  <a:lnTo>
                    <a:pt x="283" y="16"/>
                  </a:lnTo>
                  <a:lnTo>
                    <a:pt x="302" y="25"/>
                  </a:lnTo>
                  <a:lnTo>
                    <a:pt x="319" y="34"/>
                  </a:lnTo>
                  <a:lnTo>
                    <a:pt x="334" y="47"/>
                  </a:lnTo>
                  <a:lnTo>
                    <a:pt x="349" y="59"/>
                  </a:lnTo>
                  <a:lnTo>
                    <a:pt x="361" y="74"/>
                  </a:lnTo>
                  <a:lnTo>
                    <a:pt x="374" y="89"/>
                  </a:lnTo>
                  <a:lnTo>
                    <a:pt x="383" y="107"/>
                  </a:lnTo>
                  <a:lnTo>
                    <a:pt x="392" y="125"/>
                  </a:lnTo>
                  <a:lnTo>
                    <a:pt x="399" y="144"/>
                  </a:lnTo>
                  <a:lnTo>
                    <a:pt x="404" y="163"/>
                  </a:lnTo>
                  <a:lnTo>
                    <a:pt x="407" y="184"/>
                  </a:lnTo>
                  <a:lnTo>
                    <a:pt x="409" y="205"/>
                  </a:lnTo>
                  <a:lnTo>
                    <a:pt x="409" y="205"/>
                  </a:lnTo>
                  <a:lnTo>
                    <a:pt x="407" y="227"/>
                  </a:lnTo>
                  <a:lnTo>
                    <a:pt x="404" y="248"/>
                  </a:lnTo>
                  <a:lnTo>
                    <a:pt x="398" y="270"/>
                  </a:lnTo>
                  <a:lnTo>
                    <a:pt x="389" y="291"/>
                  </a:lnTo>
                  <a:lnTo>
                    <a:pt x="389" y="291"/>
                  </a:lnTo>
                  <a:lnTo>
                    <a:pt x="388" y="293"/>
                  </a:lnTo>
                  <a:lnTo>
                    <a:pt x="388" y="293"/>
                  </a:lnTo>
                  <a:lnTo>
                    <a:pt x="379" y="309"/>
                  </a:lnTo>
                  <a:lnTo>
                    <a:pt x="369" y="324"/>
                  </a:lnTo>
                  <a:lnTo>
                    <a:pt x="369" y="324"/>
                  </a:lnTo>
                  <a:lnTo>
                    <a:pt x="349" y="356"/>
                  </a:lnTo>
                  <a:lnTo>
                    <a:pt x="349" y="356"/>
                  </a:lnTo>
                  <a:lnTo>
                    <a:pt x="327" y="389"/>
                  </a:lnTo>
                  <a:lnTo>
                    <a:pt x="318" y="405"/>
                  </a:lnTo>
                  <a:lnTo>
                    <a:pt x="308" y="421"/>
                  </a:lnTo>
                  <a:lnTo>
                    <a:pt x="300" y="437"/>
                  </a:lnTo>
                  <a:lnTo>
                    <a:pt x="295" y="453"/>
                  </a:lnTo>
                  <a:lnTo>
                    <a:pt x="291" y="468"/>
                  </a:lnTo>
                  <a:lnTo>
                    <a:pt x="289" y="482"/>
                  </a:lnTo>
                  <a:lnTo>
                    <a:pt x="289" y="523"/>
                  </a:lnTo>
                  <a:lnTo>
                    <a:pt x="289" y="523"/>
                  </a:lnTo>
                  <a:lnTo>
                    <a:pt x="288" y="530"/>
                  </a:lnTo>
                  <a:lnTo>
                    <a:pt x="284" y="534"/>
                  </a:lnTo>
                  <a:lnTo>
                    <a:pt x="280" y="538"/>
                  </a:lnTo>
                  <a:lnTo>
                    <a:pt x="273" y="539"/>
                  </a:lnTo>
                  <a:lnTo>
                    <a:pt x="273" y="539"/>
                  </a:lnTo>
                  <a:close/>
                  <a:moveTo>
                    <a:pt x="204" y="11"/>
                  </a:moveTo>
                  <a:lnTo>
                    <a:pt x="204" y="11"/>
                  </a:lnTo>
                  <a:lnTo>
                    <a:pt x="184" y="12"/>
                  </a:lnTo>
                  <a:lnTo>
                    <a:pt x="166" y="14"/>
                  </a:lnTo>
                  <a:lnTo>
                    <a:pt x="147" y="19"/>
                  </a:lnTo>
                  <a:lnTo>
                    <a:pt x="129" y="26"/>
                  </a:lnTo>
                  <a:lnTo>
                    <a:pt x="111" y="34"/>
                  </a:lnTo>
                  <a:lnTo>
                    <a:pt x="97" y="44"/>
                  </a:lnTo>
                  <a:lnTo>
                    <a:pt x="82" y="55"/>
                  </a:lnTo>
                  <a:lnTo>
                    <a:pt x="68" y="67"/>
                  </a:lnTo>
                  <a:lnTo>
                    <a:pt x="55" y="81"/>
                  </a:lnTo>
                  <a:lnTo>
                    <a:pt x="44" y="96"/>
                  </a:lnTo>
                  <a:lnTo>
                    <a:pt x="34" y="112"/>
                  </a:lnTo>
                  <a:lnTo>
                    <a:pt x="26" y="129"/>
                  </a:lnTo>
                  <a:lnTo>
                    <a:pt x="19" y="147"/>
                  </a:lnTo>
                  <a:lnTo>
                    <a:pt x="15" y="165"/>
                  </a:lnTo>
                  <a:lnTo>
                    <a:pt x="11" y="185"/>
                  </a:lnTo>
                  <a:lnTo>
                    <a:pt x="11" y="205"/>
                  </a:lnTo>
                  <a:lnTo>
                    <a:pt x="11" y="205"/>
                  </a:lnTo>
                  <a:lnTo>
                    <a:pt x="12" y="225"/>
                  </a:lnTo>
                  <a:lnTo>
                    <a:pt x="16" y="246"/>
                  </a:lnTo>
                  <a:lnTo>
                    <a:pt x="22" y="266"/>
                  </a:lnTo>
                  <a:lnTo>
                    <a:pt x="29" y="285"/>
                  </a:lnTo>
                  <a:lnTo>
                    <a:pt x="29" y="285"/>
                  </a:lnTo>
                  <a:lnTo>
                    <a:pt x="30" y="288"/>
                  </a:lnTo>
                  <a:lnTo>
                    <a:pt x="30" y="289"/>
                  </a:lnTo>
                  <a:lnTo>
                    <a:pt x="30" y="289"/>
                  </a:lnTo>
                  <a:lnTo>
                    <a:pt x="39" y="304"/>
                  </a:lnTo>
                  <a:lnTo>
                    <a:pt x="48" y="318"/>
                  </a:lnTo>
                  <a:lnTo>
                    <a:pt x="48" y="319"/>
                  </a:lnTo>
                  <a:lnTo>
                    <a:pt x="48" y="319"/>
                  </a:lnTo>
                  <a:lnTo>
                    <a:pt x="69" y="349"/>
                  </a:lnTo>
                  <a:lnTo>
                    <a:pt x="69" y="349"/>
                  </a:lnTo>
                  <a:lnTo>
                    <a:pt x="92" y="384"/>
                  </a:lnTo>
                  <a:lnTo>
                    <a:pt x="102" y="402"/>
                  </a:lnTo>
                  <a:lnTo>
                    <a:pt x="111" y="419"/>
                  </a:lnTo>
                  <a:lnTo>
                    <a:pt x="120" y="435"/>
                  </a:lnTo>
                  <a:lnTo>
                    <a:pt x="125" y="451"/>
                  </a:lnTo>
                  <a:lnTo>
                    <a:pt x="129" y="467"/>
                  </a:lnTo>
                  <a:lnTo>
                    <a:pt x="130" y="482"/>
                  </a:lnTo>
                  <a:lnTo>
                    <a:pt x="130" y="523"/>
                  </a:lnTo>
                  <a:lnTo>
                    <a:pt x="130" y="523"/>
                  </a:lnTo>
                  <a:lnTo>
                    <a:pt x="131" y="525"/>
                  </a:lnTo>
                  <a:lnTo>
                    <a:pt x="132" y="526"/>
                  </a:lnTo>
                  <a:lnTo>
                    <a:pt x="133" y="527"/>
                  </a:lnTo>
                  <a:lnTo>
                    <a:pt x="136" y="527"/>
                  </a:lnTo>
                  <a:lnTo>
                    <a:pt x="273" y="527"/>
                  </a:lnTo>
                  <a:lnTo>
                    <a:pt x="273" y="527"/>
                  </a:lnTo>
                  <a:lnTo>
                    <a:pt x="275" y="527"/>
                  </a:lnTo>
                  <a:lnTo>
                    <a:pt x="276" y="526"/>
                  </a:lnTo>
                  <a:lnTo>
                    <a:pt x="277" y="525"/>
                  </a:lnTo>
                  <a:lnTo>
                    <a:pt x="277" y="523"/>
                  </a:lnTo>
                  <a:lnTo>
                    <a:pt x="277" y="482"/>
                  </a:lnTo>
                  <a:lnTo>
                    <a:pt x="277" y="482"/>
                  </a:lnTo>
                  <a:lnTo>
                    <a:pt x="280" y="467"/>
                  </a:lnTo>
                  <a:lnTo>
                    <a:pt x="283" y="451"/>
                  </a:lnTo>
                  <a:lnTo>
                    <a:pt x="289" y="435"/>
                  </a:lnTo>
                  <a:lnTo>
                    <a:pt x="297" y="419"/>
                  </a:lnTo>
                  <a:lnTo>
                    <a:pt x="306" y="402"/>
                  </a:lnTo>
                  <a:lnTo>
                    <a:pt x="316" y="384"/>
                  </a:lnTo>
                  <a:lnTo>
                    <a:pt x="340" y="350"/>
                  </a:lnTo>
                  <a:lnTo>
                    <a:pt x="340" y="350"/>
                  </a:lnTo>
                  <a:lnTo>
                    <a:pt x="359" y="319"/>
                  </a:lnTo>
                  <a:lnTo>
                    <a:pt x="360" y="318"/>
                  </a:lnTo>
                  <a:lnTo>
                    <a:pt x="360" y="318"/>
                  </a:lnTo>
                  <a:lnTo>
                    <a:pt x="369" y="304"/>
                  </a:lnTo>
                  <a:lnTo>
                    <a:pt x="378" y="289"/>
                  </a:lnTo>
                  <a:lnTo>
                    <a:pt x="378" y="288"/>
                  </a:lnTo>
                  <a:lnTo>
                    <a:pt x="378" y="288"/>
                  </a:lnTo>
                  <a:lnTo>
                    <a:pt x="379" y="286"/>
                  </a:lnTo>
                  <a:lnTo>
                    <a:pt x="379" y="286"/>
                  </a:lnTo>
                  <a:lnTo>
                    <a:pt x="387" y="266"/>
                  </a:lnTo>
                  <a:lnTo>
                    <a:pt x="392" y="246"/>
                  </a:lnTo>
                  <a:lnTo>
                    <a:pt x="396" y="225"/>
                  </a:lnTo>
                  <a:lnTo>
                    <a:pt x="397" y="205"/>
                  </a:lnTo>
                  <a:lnTo>
                    <a:pt x="397" y="205"/>
                  </a:lnTo>
                  <a:lnTo>
                    <a:pt x="396" y="185"/>
                  </a:lnTo>
                  <a:lnTo>
                    <a:pt x="394" y="165"/>
                  </a:lnTo>
                  <a:lnTo>
                    <a:pt x="389" y="147"/>
                  </a:lnTo>
                  <a:lnTo>
                    <a:pt x="382" y="129"/>
                  </a:lnTo>
                  <a:lnTo>
                    <a:pt x="374" y="112"/>
                  </a:lnTo>
                  <a:lnTo>
                    <a:pt x="364" y="96"/>
                  </a:lnTo>
                  <a:lnTo>
                    <a:pt x="353" y="81"/>
                  </a:lnTo>
                  <a:lnTo>
                    <a:pt x="341" y="67"/>
                  </a:lnTo>
                  <a:lnTo>
                    <a:pt x="327" y="55"/>
                  </a:lnTo>
                  <a:lnTo>
                    <a:pt x="312" y="44"/>
                  </a:lnTo>
                  <a:lnTo>
                    <a:pt x="296" y="34"/>
                  </a:lnTo>
                  <a:lnTo>
                    <a:pt x="280" y="26"/>
                  </a:lnTo>
                  <a:lnTo>
                    <a:pt x="261" y="19"/>
                  </a:lnTo>
                  <a:lnTo>
                    <a:pt x="243" y="14"/>
                  </a:lnTo>
                  <a:lnTo>
                    <a:pt x="223" y="12"/>
                  </a:lnTo>
                  <a:lnTo>
                    <a:pt x="204" y="11"/>
                  </a:lnTo>
                  <a:lnTo>
                    <a:pt x="204" y="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7" name="Freeform 254">
              <a:extLst>
                <a:ext uri="{FF2B5EF4-FFF2-40B4-BE49-F238E27FC236}">
                  <a16:creationId xmlns:a16="http://schemas.microsoft.com/office/drawing/2014/main" id="{0D85F58C-72F1-42DA-B2CB-2A60BE257FE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316556" y="3541755"/>
              <a:ext cx="134938" cy="28575"/>
            </a:xfrm>
            <a:custGeom>
              <a:avLst/>
              <a:gdLst>
                <a:gd name="T0" fmla="*/ 158 w 171"/>
                <a:gd name="T1" fmla="*/ 36 h 36"/>
                <a:gd name="T2" fmla="*/ 14 w 171"/>
                <a:gd name="T3" fmla="*/ 36 h 36"/>
                <a:gd name="T4" fmla="*/ 14 w 171"/>
                <a:gd name="T5" fmla="*/ 36 h 36"/>
                <a:gd name="T6" fmla="*/ 10 w 171"/>
                <a:gd name="T7" fmla="*/ 35 h 36"/>
                <a:gd name="T8" fmla="*/ 5 w 171"/>
                <a:gd name="T9" fmla="*/ 33 h 36"/>
                <a:gd name="T10" fmla="*/ 2 w 171"/>
                <a:gd name="T11" fmla="*/ 28 h 36"/>
                <a:gd name="T12" fmla="*/ 0 w 171"/>
                <a:gd name="T13" fmla="*/ 23 h 36"/>
                <a:gd name="T14" fmla="*/ 0 w 171"/>
                <a:gd name="T15" fmla="*/ 14 h 36"/>
                <a:gd name="T16" fmla="*/ 0 w 171"/>
                <a:gd name="T17" fmla="*/ 14 h 36"/>
                <a:gd name="T18" fmla="*/ 2 w 171"/>
                <a:gd name="T19" fmla="*/ 8 h 36"/>
                <a:gd name="T20" fmla="*/ 5 w 171"/>
                <a:gd name="T21" fmla="*/ 4 h 36"/>
                <a:gd name="T22" fmla="*/ 10 w 171"/>
                <a:gd name="T23" fmla="*/ 1 h 36"/>
                <a:gd name="T24" fmla="*/ 14 w 171"/>
                <a:gd name="T25" fmla="*/ 0 h 36"/>
                <a:gd name="T26" fmla="*/ 158 w 171"/>
                <a:gd name="T27" fmla="*/ 0 h 36"/>
                <a:gd name="T28" fmla="*/ 158 w 171"/>
                <a:gd name="T29" fmla="*/ 0 h 36"/>
                <a:gd name="T30" fmla="*/ 163 w 171"/>
                <a:gd name="T31" fmla="*/ 1 h 36"/>
                <a:gd name="T32" fmla="*/ 167 w 171"/>
                <a:gd name="T33" fmla="*/ 4 h 36"/>
                <a:gd name="T34" fmla="*/ 170 w 171"/>
                <a:gd name="T35" fmla="*/ 8 h 36"/>
                <a:gd name="T36" fmla="*/ 171 w 171"/>
                <a:gd name="T37" fmla="*/ 14 h 36"/>
                <a:gd name="T38" fmla="*/ 171 w 171"/>
                <a:gd name="T39" fmla="*/ 23 h 36"/>
                <a:gd name="T40" fmla="*/ 171 w 171"/>
                <a:gd name="T41" fmla="*/ 23 h 36"/>
                <a:gd name="T42" fmla="*/ 170 w 171"/>
                <a:gd name="T43" fmla="*/ 28 h 36"/>
                <a:gd name="T44" fmla="*/ 167 w 171"/>
                <a:gd name="T45" fmla="*/ 33 h 36"/>
                <a:gd name="T46" fmla="*/ 163 w 171"/>
                <a:gd name="T47" fmla="*/ 35 h 36"/>
                <a:gd name="T48" fmla="*/ 158 w 171"/>
                <a:gd name="T49" fmla="*/ 36 h 36"/>
                <a:gd name="T50" fmla="*/ 158 w 171"/>
                <a:gd name="T51" fmla="*/ 36 h 36"/>
                <a:gd name="T52" fmla="*/ 14 w 171"/>
                <a:gd name="T53" fmla="*/ 12 h 36"/>
                <a:gd name="T54" fmla="*/ 14 w 171"/>
                <a:gd name="T55" fmla="*/ 12 h 36"/>
                <a:gd name="T56" fmla="*/ 13 w 171"/>
                <a:gd name="T57" fmla="*/ 12 h 36"/>
                <a:gd name="T58" fmla="*/ 12 w 171"/>
                <a:gd name="T59" fmla="*/ 14 h 36"/>
                <a:gd name="T60" fmla="*/ 12 w 171"/>
                <a:gd name="T61" fmla="*/ 23 h 36"/>
                <a:gd name="T62" fmla="*/ 12 w 171"/>
                <a:gd name="T63" fmla="*/ 23 h 36"/>
                <a:gd name="T64" fmla="*/ 13 w 171"/>
                <a:gd name="T65" fmla="*/ 25 h 36"/>
                <a:gd name="T66" fmla="*/ 14 w 171"/>
                <a:gd name="T67" fmla="*/ 25 h 36"/>
                <a:gd name="T68" fmla="*/ 158 w 171"/>
                <a:gd name="T69" fmla="*/ 25 h 36"/>
                <a:gd name="T70" fmla="*/ 158 w 171"/>
                <a:gd name="T71" fmla="*/ 25 h 36"/>
                <a:gd name="T72" fmla="*/ 159 w 171"/>
                <a:gd name="T73" fmla="*/ 25 h 36"/>
                <a:gd name="T74" fmla="*/ 159 w 171"/>
                <a:gd name="T75" fmla="*/ 23 h 36"/>
                <a:gd name="T76" fmla="*/ 159 w 171"/>
                <a:gd name="T77" fmla="*/ 14 h 36"/>
                <a:gd name="T78" fmla="*/ 159 w 171"/>
                <a:gd name="T79" fmla="*/ 14 h 36"/>
                <a:gd name="T80" fmla="*/ 159 w 171"/>
                <a:gd name="T81" fmla="*/ 12 h 36"/>
                <a:gd name="T82" fmla="*/ 158 w 171"/>
                <a:gd name="T83" fmla="*/ 12 h 36"/>
                <a:gd name="T84" fmla="*/ 14 w 171"/>
                <a:gd name="T85" fmla="*/ 12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71" h="36">
                  <a:moveTo>
                    <a:pt x="158" y="36"/>
                  </a:moveTo>
                  <a:lnTo>
                    <a:pt x="14" y="36"/>
                  </a:lnTo>
                  <a:lnTo>
                    <a:pt x="14" y="36"/>
                  </a:lnTo>
                  <a:lnTo>
                    <a:pt x="10" y="35"/>
                  </a:lnTo>
                  <a:lnTo>
                    <a:pt x="5" y="33"/>
                  </a:lnTo>
                  <a:lnTo>
                    <a:pt x="2" y="28"/>
                  </a:lnTo>
                  <a:lnTo>
                    <a:pt x="0" y="23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2" y="8"/>
                  </a:lnTo>
                  <a:lnTo>
                    <a:pt x="5" y="4"/>
                  </a:lnTo>
                  <a:lnTo>
                    <a:pt x="10" y="1"/>
                  </a:lnTo>
                  <a:lnTo>
                    <a:pt x="14" y="0"/>
                  </a:lnTo>
                  <a:lnTo>
                    <a:pt x="158" y="0"/>
                  </a:lnTo>
                  <a:lnTo>
                    <a:pt x="158" y="0"/>
                  </a:lnTo>
                  <a:lnTo>
                    <a:pt x="163" y="1"/>
                  </a:lnTo>
                  <a:lnTo>
                    <a:pt x="167" y="4"/>
                  </a:lnTo>
                  <a:lnTo>
                    <a:pt x="170" y="8"/>
                  </a:lnTo>
                  <a:lnTo>
                    <a:pt x="171" y="14"/>
                  </a:lnTo>
                  <a:lnTo>
                    <a:pt x="171" y="23"/>
                  </a:lnTo>
                  <a:lnTo>
                    <a:pt x="171" y="23"/>
                  </a:lnTo>
                  <a:lnTo>
                    <a:pt x="170" y="28"/>
                  </a:lnTo>
                  <a:lnTo>
                    <a:pt x="167" y="33"/>
                  </a:lnTo>
                  <a:lnTo>
                    <a:pt x="163" y="35"/>
                  </a:lnTo>
                  <a:lnTo>
                    <a:pt x="158" y="36"/>
                  </a:lnTo>
                  <a:lnTo>
                    <a:pt x="158" y="36"/>
                  </a:lnTo>
                  <a:close/>
                  <a:moveTo>
                    <a:pt x="14" y="12"/>
                  </a:moveTo>
                  <a:lnTo>
                    <a:pt x="14" y="12"/>
                  </a:lnTo>
                  <a:lnTo>
                    <a:pt x="13" y="12"/>
                  </a:lnTo>
                  <a:lnTo>
                    <a:pt x="12" y="14"/>
                  </a:lnTo>
                  <a:lnTo>
                    <a:pt x="12" y="23"/>
                  </a:lnTo>
                  <a:lnTo>
                    <a:pt x="12" y="23"/>
                  </a:lnTo>
                  <a:lnTo>
                    <a:pt x="13" y="25"/>
                  </a:lnTo>
                  <a:lnTo>
                    <a:pt x="14" y="25"/>
                  </a:lnTo>
                  <a:lnTo>
                    <a:pt x="158" y="25"/>
                  </a:lnTo>
                  <a:lnTo>
                    <a:pt x="158" y="25"/>
                  </a:lnTo>
                  <a:lnTo>
                    <a:pt x="159" y="25"/>
                  </a:lnTo>
                  <a:lnTo>
                    <a:pt x="159" y="23"/>
                  </a:lnTo>
                  <a:lnTo>
                    <a:pt x="159" y="14"/>
                  </a:lnTo>
                  <a:lnTo>
                    <a:pt x="159" y="14"/>
                  </a:lnTo>
                  <a:lnTo>
                    <a:pt x="159" y="12"/>
                  </a:lnTo>
                  <a:lnTo>
                    <a:pt x="158" y="12"/>
                  </a:lnTo>
                  <a:lnTo>
                    <a:pt x="14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8" name="Freeform 255">
              <a:extLst>
                <a:ext uri="{FF2B5EF4-FFF2-40B4-BE49-F238E27FC236}">
                  <a16:creationId xmlns:a16="http://schemas.microsoft.com/office/drawing/2014/main" id="{042AFE8B-CDA2-4E2B-A24D-7BDDDA5ED13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329256" y="3579856"/>
              <a:ext cx="107950" cy="28575"/>
            </a:xfrm>
            <a:custGeom>
              <a:avLst/>
              <a:gdLst>
                <a:gd name="T0" fmla="*/ 123 w 136"/>
                <a:gd name="T1" fmla="*/ 35 h 35"/>
                <a:gd name="T2" fmla="*/ 13 w 136"/>
                <a:gd name="T3" fmla="*/ 35 h 35"/>
                <a:gd name="T4" fmla="*/ 13 w 136"/>
                <a:gd name="T5" fmla="*/ 35 h 35"/>
                <a:gd name="T6" fmla="*/ 8 w 136"/>
                <a:gd name="T7" fmla="*/ 34 h 35"/>
                <a:gd name="T8" fmla="*/ 4 w 136"/>
                <a:gd name="T9" fmla="*/ 32 h 35"/>
                <a:gd name="T10" fmla="*/ 1 w 136"/>
                <a:gd name="T11" fmla="*/ 27 h 35"/>
                <a:gd name="T12" fmla="*/ 0 w 136"/>
                <a:gd name="T13" fmla="*/ 23 h 35"/>
                <a:gd name="T14" fmla="*/ 0 w 136"/>
                <a:gd name="T15" fmla="*/ 14 h 35"/>
                <a:gd name="T16" fmla="*/ 0 w 136"/>
                <a:gd name="T17" fmla="*/ 14 h 35"/>
                <a:gd name="T18" fmla="*/ 1 w 136"/>
                <a:gd name="T19" fmla="*/ 8 h 35"/>
                <a:gd name="T20" fmla="*/ 4 w 136"/>
                <a:gd name="T21" fmla="*/ 3 h 35"/>
                <a:gd name="T22" fmla="*/ 8 w 136"/>
                <a:gd name="T23" fmla="*/ 1 h 35"/>
                <a:gd name="T24" fmla="*/ 13 w 136"/>
                <a:gd name="T25" fmla="*/ 0 h 35"/>
                <a:gd name="T26" fmla="*/ 123 w 136"/>
                <a:gd name="T27" fmla="*/ 0 h 35"/>
                <a:gd name="T28" fmla="*/ 123 w 136"/>
                <a:gd name="T29" fmla="*/ 0 h 35"/>
                <a:gd name="T30" fmla="*/ 128 w 136"/>
                <a:gd name="T31" fmla="*/ 1 h 35"/>
                <a:gd name="T32" fmla="*/ 132 w 136"/>
                <a:gd name="T33" fmla="*/ 3 h 35"/>
                <a:gd name="T34" fmla="*/ 136 w 136"/>
                <a:gd name="T35" fmla="*/ 8 h 35"/>
                <a:gd name="T36" fmla="*/ 136 w 136"/>
                <a:gd name="T37" fmla="*/ 14 h 35"/>
                <a:gd name="T38" fmla="*/ 136 w 136"/>
                <a:gd name="T39" fmla="*/ 23 h 35"/>
                <a:gd name="T40" fmla="*/ 136 w 136"/>
                <a:gd name="T41" fmla="*/ 23 h 35"/>
                <a:gd name="T42" fmla="*/ 136 w 136"/>
                <a:gd name="T43" fmla="*/ 27 h 35"/>
                <a:gd name="T44" fmla="*/ 132 w 136"/>
                <a:gd name="T45" fmla="*/ 32 h 35"/>
                <a:gd name="T46" fmla="*/ 128 w 136"/>
                <a:gd name="T47" fmla="*/ 34 h 35"/>
                <a:gd name="T48" fmla="*/ 123 w 136"/>
                <a:gd name="T49" fmla="*/ 35 h 35"/>
                <a:gd name="T50" fmla="*/ 123 w 136"/>
                <a:gd name="T51" fmla="*/ 35 h 35"/>
                <a:gd name="T52" fmla="*/ 13 w 136"/>
                <a:gd name="T53" fmla="*/ 11 h 35"/>
                <a:gd name="T54" fmla="*/ 13 w 136"/>
                <a:gd name="T55" fmla="*/ 11 h 35"/>
                <a:gd name="T56" fmla="*/ 12 w 136"/>
                <a:gd name="T57" fmla="*/ 11 h 35"/>
                <a:gd name="T58" fmla="*/ 11 w 136"/>
                <a:gd name="T59" fmla="*/ 14 h 35"/>
                <a:gd name="T60" fmla="*/ 11 w 136"/>
                <a:gd name="T61" fmla="*/ 23 h 35"/>
                <a:gd name="T62" fmla="*/ 11 w 136"/>
                <a:gd name="T63" fmla="*/ 23 h 35"/>
                <a:gd name="T64" fmla="*/ 12 w 136"/>
                <a:gd name="T65" fmla="*/ 24 h 35"/>
                <a:gd name="T66" fmla="*/ 13 w 136"/>
                <a:gd name="T67" fmla="*/ 24 h 35"/>
                <a:gd name="T68" fmla="*/ 123 w 136"/>
                <a:gd name="T69" fmla="*/ 24 h 35"/>
                <a:gd name="T70" fmla="*/ 123 w 136"/>
                <a:gd name="T71" fmla="*/ 24 h 35"/>
                <a:gd name="T72" fmla="*/ 124 w 136"/>
                <a:gd name="T73" fmla="*/ 24 h 35"/>
                <a:gd name="T74" fmla="*/ 125 w 136"/>
                <a:gd name="T75" fmla="*/ 23 h 35"/>
                <a:gd name="T76" fmla="*/ 125 w 136"/>
                <a:gd name="T77" fmla="*/ 14 h 35"/>
                <a:gd name="T78" fmla="*/ 125 w 136"/>
                <a:gd name="T79" fmla="*/ 14 h 35"/>
                <a:gd name="T80" fmla="*/ 124 w 136"/>
                <a:gd name="T81" fmla="*/ 11 h 35"/>
                <a:gd name="T82" fmla="*/ 123 w 136"/>
                <a:gd name="T83" fmla="*/ 11 h 35"/>
                <a:gd name="T84" fmla="*/ 13 w 136"/>
                <a:gd name="T85" fmla="*/ 11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36" h="35">
                  <a:moveTo>
                    <a:pt x="123" y="35"/>
                  </a:moveTo>
                  <a:lnTo>
                    <a:pt x="13" y="35"/>
                  </a:lnTo>
                  <a:lnTo>
                    <a:pt x="13" y="35"/>
                  </a:lnTo>
                  <a:lnTo>
                    <a:pt x="8" y="34"/>
                  </a:lnTo>
                  <a:lnTo>
                    <a:pt x="4" y="32"/>
                  </a:lnTo>
                  <a:lnTo>
                    <a:pt x="1" y="27"/>
                  </a:lnTo>
                  <a:lnTo>
                    <a:pt x="0" y="23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1" y="8"/>
                  </a:lnTo>
                  <a:lnTo>
                    <a:pt x="4" y="3"/>
                  </a:lnTo>
                  <a:lnTo>
                    <a:pt x="8" y="1"/>
                  </a:lnTo>
                  <a:lnTo>
                    <a:pt x="13" y="0"/>
                  </a:lnTo>
                  <a:lnTo>
                    <a:pt x="123" y="0"/>
                  </a:lnTo>
                  <a:lnTo>
                    <a:pt x="123" y="0"/>
                  </a:lnTo>
                  <a:lnTo>
                    <a:pt x="128" y="1"/>
                  </a:lnTo>
                  <a:lnTo>
                    <a:pt x="132" y="3"/>
                  </a:lnTo>
                  <a:lnTo>
                    <a:pt x="136" y="8"/>
                  </a:lnTo>
                  <a:lnTo>
                    <a:pt x="136" y="14"/>
                  </a:lnTo>
                  <a:lnTo>
                    <a:pt x="136" y="23"/>
                  </a:lnTo>
                  <a:lnTo>
                    <a:pt x="136" y="23"/>
                  </a:lnTo>
                  <a:lnTo>
                    <a:pt x="136" y="27"/>
                  </a:lnTo>
                  <a:lnTo>
                    <a:pt x="132" y="32"/>
                  </a:lnTo>
                  <a:lnTo>
                    <a:pt x="128" y="34"/>
                  </a:lnTo>
                  <a:lnTo>
                    <a:pt x="123" y="35"/>
                  </a:lnTo>
                  <a:lnTo>
                    <a:pt x="123" y="35"/>
                  </a:lnTo>
                  <a:close/>
                  <a:moveTo>
                    <a:pt x="13" y="11"/>
                  </a:moveTo>
                  <a:lnTo>
                    <a:pt x="13" y="11"/>
                  </a:lnTo>
                  <a:lnTo>
                    <a:pt x="12" y="11"/>
                  </a:lnTo>
                  <a:lnTo>
                    <a:pt x="11" y="14"/>
                  </a:lnTo>
                  <a:lnTo>
                    <a:pt x="11" y="23"/>
                  </a:lnTo>
                  <a:lnTo>
                    <a:pt x="11" y="23"/>
                  </a:lnTo>
                  <a:lnTo>
                    <a:pt x="12" y="24"/>
                  </a:lnTo>
                  <a:lnTo>
                    <a:pt x="13" y="24"/>
                  </a:lnTo>
                  <a:lnTo>
                    <a:pt x="123" y="24"/>
                  </a:lnTo>
                  <a:lnTo>
                    <a:pt x="123" y="24"/>
                  </a:lnTo>
                  <a:lnTo>
                    <a:pt x="124" y="24"/>
                  </a:lnTo>
                  <a:lnTo>
                    <a:pt x="125" y="23"/>
                  </a:lnTo>
                  <a:lnTo>
                    <a:pt x="125" y="14"/>
                  </a:lnTo>
                  <a:lnTo>
                    <a:pt x="125" y="14"/>
                  </a:lnTo>
                  <a:lnTo>
                    <a:pt x="124" y="11"/>
                  </a:lnTo>
                  <a:lnTo>
                    <a:pt x="123" y="11"/>
                  </a:lnTo>
                  <a:lnTo>
                    <a:pt x="13" y="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9" name="Freeform 256">
              <a:extLst>
                <a:ext uri="{FF2B5EF4-FFF2-40B4-BE49-F238E27FC236}">
                  <a16:creationId xmlns:a16="http://schemas.microsoft.com/office/drawing/2014/main" id="{BF9276E7-0431-4086-869C-940EFA28F01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343543" y="3617956"/>
              <a:ext cx="80963" cy="28575"/>
            </a:xfrm>
            <a:custGeom>
              <a:avLst/>
              <a:gdLst>
                <a:gd name="T0" fmla="*/ 89 w 102"/>
                <a:gd name="T1" fmla="*/ 36 h 36"/>
                <a:gd name="T2" fmla="*/ 14 w 102"/>
                <a:gd name="T3" fmla="*/ 36 h 36"/>
                <a:gd name="T4" fmla="*/ 14 w 102"/>
                <a:gd name="T5" fmla="*/ 36 h 36"/>
                <a:gd name="T6" fmla="*/ 8 w 102"/>
                <a:gd name="T7" fmla="*/ 35 h 36"/>
                <a:gd name="T8" fmla="*/ 3 w 102"/>
                <a:gd name="T9" fmla="*/ 32 h 36"/>
                <a:gd name="T10" fmla="*/ 1 w 102"/>
                <a:gd name="T11" fmla="*/ 28 h 36"/>
                <a:gd name="T12" fmla="*/ 0 w 102"/>
                <a:gd name="T13" fmla="*/ 22 h 36"/>
                <a:gd name="T14" fmla="*/ 0 w 102"/>
                <a:gd name="T15" fmla="*/ 14 h 36"/>
                <a:gd name="T16" fmla="*/ 0 w 102"/>
                <a:gd name="T17" fmla="*/ 14 h 36"/>
                <a:gd name="T18" fmla="*/ 1 w 102"/>
                <a:gd name="T19" fmla="*/ 8 h 36"/>
                <a:gd name="T20" fmla="*/ 3 w 102"/>
                <a:gd name="T21" fmla="*/ 4 h 36"/>
                <a:gd name="T22" fmla="*/ 8 w 102"/>
                <a:gd name="T23" fmla="*/ 1 h 36"/>
                <a:gd name="T24" fmla="*/ 14 w 102"/>
                <a:gd name="T25" fmla="*/ 0 h 36"/>
                <a:gd name="T26" fmla="*/ 89 w 102"/>
                <a:gd name="T27" fmla="*/ 0 h 36"/>
                <a:gd name="T28" fmla="*/ 89 w 102"/>
                <a:gd name="T29" fmla="*/ 0 h 36"/>
                <a:gd name="T30" fmla="*/ 93 w 102"/>
                <a:gd name="T31" fmla="*/ 1 h 36"/>
                <a:gd name="T32" fmla="*/ 98 w 102"/>
                <a:gd name="T33" fmla="*/ 4 h 36"/>
                <a:gd name="T34" fmla="*/ 101 w 102"/>
                <a:gd name="T35" fmla="*/ 8 h 36"/>
                <a:gd name="T36" fmla="*/ 102 w 102"/>
                <a:gd name="T37" fmla="*/ 14 h 36"/>
                <a:gd name="T38" fmla="*/ 102 w 102"/>
                <a:gd name="T39" fmla="*/ 22 h 36"/>
                <a:gd name="T40" fmla="*/ 102 w 102"/>
                <a:gd name="T41" fmla="*/ 22 h 36"/>
                <a:gd name="T42" fmla="*/ 101 w 102"/>
                <a:gd name="T43" fmla="*/ 28 h 36"/>
                <a:gd name="T44" fmla="*/ 98 w 102"/>
                <a:gd name="T45" fmla="*/ 32 h 36"/>
                <a:gd name="T46" fmla="*/ 93 w 102"/>
                <a:gd name="T47" fmla="*/ 35 h 36"/>
                <a:gd name="T48" fmla="*/ 89 w 102"/>
                <a:gd name="T49" fmla="*/ 36 h 36"/>
                <a:gd name="T50" fmla="*/ 89 w 102"/>
                <a:gd name="T51" fmla="*/ 36 h 36"/>
                <a:gd name="T52" fmla="*/ 14 w 102"/>
                <a:gd name="T53" fmla="*/ 12 h 36"/>
                <a:gd name="T54" fmla="*/ 14 w 102"/>
                <a:gd name="T55" fmla="*/ 12 h 36"/>
                <a:gd name="T56" fmla="*/ 11 w 102"/>
                <a:gd name="T57" fmla="*/ 12 h 36"/>
                <a:gd name="T58" fmla="*/ 11 w 102"/>
                <a:gd name="T59" fmla="*/ 14 h 36"/>
                <a:gd name="T60" fmla="*/ 11 w 102"/>
                <a:gd name="T61" fmla="*/ 22 h 36"/>
                <a:gd name="T62" fmla="*/ 11 w 102"/>
                <a:gd name="T63" fmla="*/ 22 h 36"/>
                <a:gd name="T64" fmla="*/ 11 w 102"/>
                <a:gd name="T65" fmla="*/ 24 h 36"/>
                <a:gd name="T66" fmla="*/ 14 w 102"/>
                <a:gd name="T67" fmla="*/ 24 h 36"/>
                <a:gd name="T68" fmla="*/ 89 w 102"/>
                <a:gd name="T69" fmla="*/ 24 h 36"/>
                <a:gd name="T70" fmla="*/ 89 w 102"/>
                <a:gd name="T71" fmla="*/ 24 h 36"/>
                <a:gd name="T72" fmla="*/ 90 w 102"/>
                <a:gd name="T73" fmla="*/ 24 h 36"/>
                <a:gd name="T74" fmla="*/ 91 w 102"/>
                <a:gd name="T75" fmla="*/ 22 h 36"/>
                <a:gd name="T76" fmla="*/ 91 w 102"/>
                <a:gd name="T77" fmla="*/ 14 h 36"/>
                <a:gd name="T78" fmla="*/ 91 w 102"/>
                <a:gd name="T79" fmla="*/ 14 h 36"/>
                <a:gd name="T80" fmla="*/ 90 w 102"/>
                <a:gd name="T81" fmla="*/ 12 h 36"/>
                <a:gd name="T82" fmla="*/ 89 w 102"/>
                <a:gd name="T83" fmla="*/ 12 h 36"/>
                <a:gd name="T84" fmla="*/ 14 w 102"/>
                <a:gd name="T85" fmla="*/ 12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02" h="36">
                  <a:moveTo>
                    <a:pt x="89" y="36"/>
                  </a:moveTo>
                  <a:lnTo>
                    <a:pt x="14" y="36"/>
                  </a:lnTo>
                  <a:lnTo>
                    <a:pt x="14" y="36"/>
                  </a:lnTo>
                  <a:lnTo>
                    <a:pt x="8" y="35"/>
                  </a:lnTo>
                  <a:lnTo>
                    <a:pt x="3" y="32"/>
                  </a:lnTo>
                  <a:lnTo>
                    <a:pt x="1" y="28"/>
                  </a:lnTo>
                  <a:lnTo>
                    <a:pt x="0" y="22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1" y="8"/>
                  </a:lnTo>
                  <a:lnTo>
                    <a:pt x="3" y="4"/>
                  </a:lnTo>
                  <a:lnTo>
                    <a:pt x="8" y="1"/>
                  </a:lnTo>
                  <a:lnTo>
                    <a:pt x="14" y="0"/>
                  </a:lnTo>
                  <a:lnTo>
                    <a:pt x="89" y="0"/>
                  </a:lnTo>
                  <a:lnTo>
                    <a:pt x="89" y="0"/>
                  </a:lnTo>
                  <a:lnTo>
                    <a:pt x="93" y="1"/>
                  </a:lnTo>
                  <a:lnTo>
                    <a:pt x="98" y="4"/>
                  </a:lnTo>
                  <a:lnTo>
                    <a:pt x="101" y="8"/>
                  </a:lnTo>
                  <a:lnTo>
                    <a:pt x="102" y="14"/>
                  </a:lnTo>
                  <a:lnTo>
                    <a:pt x="102" y="22"/>
                  </a:lnTo>
                  <a:lnTo>
                    <a:pt x="102" y="22"/>
                  </a:lnTo>
                  <a:lnTo>
                    <a:pt x="101" y="28"/>
                  </a:lnTo>
                  <a:lnTo>
                    <a:pt x="98" y="32"/>
                  </a:lnTo>
                  <a:lnTo>
                    <a:pt x="93" y="35"/>
                  </a:lnTo>
                  <a:lnTo>
                    <a:pt x="89" y="36"/>
                  </a:lnTo>
                  <a:lnTo>
                    <a:pt x="89" y="36"/>
                  </a:lnTo>
                  <a:close/>
                  <a:moveTo>
                    <a:pt x="14" y="12"/>
                  </a:moveTo>
                  <a:lnTo>
                    <a:pt x="14" y="12"/>
                  </a:lnTo>
                  <a:lnTo>
                    <a:pt x="11" y="12"/>
                  </a:lnTo>
                  <a:lnTo>
                    <a:pt x="11" y="14"/>
                  </a:lnTo>
                  <a:lnTo>
                    <a:pt x="11" y="22"/>
                  </a:lnTo>
                  <a:lnTo>
                    <a:pt x="11" y="22"/>
                  </a:lnTo>
                  <a:lnTo>
                    <a:pt x="11" y="24"/>
                  </a:lnTo>
                  <a:lnTo>
                    <a:pt x="14" y="24"/>
                  </a:lnTo>
                  <a:lnTo>
                    <a:pt x="89" y="24"/>
                  </a:lnTo>
                  <a:lnTo>
                    <a:pt x="89" y="24"/>
                  </a:lnTo>
                  <a:lnTo>
                    <a:pt x="90" y="24"/>
                  </a:lnTo>
                  <a:lnTo>
                    <a:pt x="91" y="22"/>
                  </a:lnTo>
                  <a:lnTo>
                    <a:pt x="91" y="14"/>
                  </a:lnTo>
                  <a:lnTo>
                    <a:pt x="91" y="14"/>
                  </a:lnTo>
                  <a:lnTo>
                    <a:pt x="90" y="12"/>
                  </a:lnTo>
                  <a:lnTo>
                    <a:pt x="89" y="12"/>
                  </a:lnTo>
                  <a:lnTo>
                    <a:pt x="14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0" name="Freeform 257">
              <a:extLst>
                <a:ext uri="{FF2B5EF4-FFF2-40B4-BE49-F238E27FC236}">
                  <a16:creationId xmlns:a16="http://schemas.microsoft.com/office/drawing/2014/main" id="{51A4F7EB-B16D-4352-BFAB-53EEE03926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60993" y="3143288"/>
              <a:ext cx="100013" cy="133352"/>
            </a:xfrm>
            <a:custGeom>
              <a:avLst/>
              <a:gdLst>
                <a:gd name="T0" fmla="*/ 6 w 126"/>
                <a:gd name="T1" fmla="*/ 167 h 167"/>
                <a:gd name="T2" fmla="*/ 6 w 126"/>
                <a:gd name="T3" fmla="*/ 167 h 167"/>
                <a:gd name="T4" fmla="*/ 4 w 126"/>
                <a:gd name="T5" fmla="*/ 166 h 167"/>
                <a:gd name="T6" fmla="*/ 3 w 126"/>
                <a:gd name="T7" fmla="*/ 165 h 167"/>
                <a:gd name="T8" fmla="*/ 1 w 126"/>
                <a:gd name="T9" fmla="*/ 164 h 167"/>
                <a:gd name="T10" fmla="*/ 0 w 126"/>
                <a:gd name="T11" fmla="*/ 161 h 167"/>
                <a:gd name="T12" fmla="*/ 0 w 126"/>
                <a:gd name="T13" fmla="*/ 161 h 167"/>
                <a:gd name="T14" fmla="*/ 1 w 126"/>
                <a:gd name="T15" fmla="*/ 142 h 167"/>
                <a:gd name="T16" fmla="*/ 4 w 126"/>
                <a:gd name="T17" fmla="*/ 125 h 167"/>
                <a:gd name="T18" fmla="*/ 8 w 126"/>
                <a:gd name="T19" fmla="*/ 107 h 167"/>
                <a:gd name="T20" fmla="*/ 14 w 126"/>
                <a:gd name="T21" fmla="*/ 92 h 167"/>
                <a:gd name="T22" fmla="*/ 21 w 126"/>
                <a:gd name="T23" fmla="*/ 77 h 167"/>
                <a:gd name="T24" fmla="*/ 29 w 126"/>
                <a:gd name="T25" fmla="*/ 65 h 167"/>
                <a:gd name="T26" fmla="*/ 38 w 126"/>
                <a:gd name="T27" fmla="*/ 52 h 167"/>
                <a:gd name="T28" fmla="*/ 48 w 126"/>
                <a:gd name="T29" fmla="*/ 42 h 167"/>
                <a:gd name="T30" fmla="*/ 57 w 126"/>
                <a:gd name="T31" fmla="*/ 31 h 167"/>
                <a:gd name="T32" fmla="*/ 67 w 126"/>
                <a:gd name="T33" fmla="*/ 23 h 167"/>
                <a:gd name="T34" fmla="*/ 77 w 126"/>
                <a:gd name="T35" fmla="*/ 16 h 167"/>
                <a:gd name="T36" fmla="*/ 87 w 126"/>
                <a:gd name="T37" fmla="*/ 10 h 167"/>
                <a:gd name="T38" fmla="*/ 97 w 126"/>
                <a:gd name="T39" fmla="*/ 6 h 167"/>
                <a:gd name="T40" fmla="*/ 105 w 126"/>
                <a:gd name="T41" fmla="*/ 2 h 167"/>
                <a:gd name="T42" fmla="*/ 113 w 126"/>
                <a:gd name="T43" fmla="*/ 1 h 167"/>
                <a:gd name="T44" fmla="*/ 121 w 126"/>
                <a:gd name="T45" fmla="*/ 0 h 167"/>
                <a:gd name="T46" fmla="*/ 121 w 126"/>
                <a:gd name="T47" fmla="*/ 0 h 167"/>
                <a:gd name="T48" fmla="*/ 122 w 126"/>
                <a:gd name="T49" fmla="*/ 0 h 167"/>
                <a:gd name="T50" fmla="*/ 125 w 126"/>
                <a:gd name="T51" fmla="*/ 1 h 167"/>
                <a:gd name="T52" fmla="*/ 126 w 126"/>
                <a:gd name="T53" fmla="*/ 4 h 167"/>
                <a:gd name="T54" fmla="*/ 126 w 126"/>
                <a:gd name="T55" fmla="*/ 6 h 167"/>
                <a:gd name="T56" fmla="*/ 126 w 126"/>
                <a:gd name="T57" fmla="*/ 6 h 167"/>
                <a:gd name="T58" fmla="*/ 126 w 126"/>
                <a:gd name="T59" fmla="*/ 8 h 167"/>
                <a:gd name="T60" fmla="*/ 125 w 126"/>
                <a:gd name="T61" fmla="*/ 9 h 167"/>
                <a:gd name="T62" fmla="*/ 122 w 126"/>
                <a:gd name="T63" fmla="*/ 10 h 167"/>
                <a:gd name="T64" fmla="*/ 121 w 126"/>
                <a:gd name="T65" fmla="*/ 12 h 167"/>
                <a:gd name="T66" fmla="*/ 121 w 126"/>
                <a:gd name="T67" fmla="*/ 12 h 167"/>
                <a:gd name="T68" fmla="*/ 114 w 126"/>
                <a:gd name="T69" fmla="*/ 12 h 167"/>
                <a:gd name="T70" fmla="*/ 107 w 126"/>
                <a:gd name="T71" fmla="*/ 14 h 167"/>
                <a:gd name="T72" fmla="*/ 100 w 126"/>
                <a:gd name="T73" fmla="*/ 17 h 167"/>
                <a:gd name="T74" fmla="*/ 92 w 126"/>
                <a:gd name="T75" fmla="*/ 21 h 167"/>
                <a:gd name="T76" fmla="*/ 83 w 126"/>
                <a:gd name="T77" fmla="*/ 27 h 167"/>
                <a:gd name="T78" fmla="*/ 74 w 126"/>
                <a:gd name="T79" fmla="*/ 32 h 167"/>
                <a:gd name="T80" fmla="*/ 65 w 126"/>
                <a:gd name="T81" fmla="*/ 40 h 167"/>
                <a:gd name="T82" fmla="*/ 56 w 126"/>
                <a:gd name="T83" fmla="*/ 50 h 167"/>
                <a:gd name="T84" fmla="*/ 48 w 126"/>
                <a:gd name="T85" fmla="*/ 60 h 167"/>
                <a:gd name="T86" fmla="*/ 39 w 126"/>
                <a:gd name="T87" fmla="*/ 70 h 167"/>
                <a:gd name="T88" fmla="*/ 31 w 126"/>
                <a:gd name="T89" fmla="*/ 83 h 167"/>
                <a:gd name="T90" fmla="*/ 24 w 126"/>
                <a:gd name="T91" fmla="*/ 97 h 167"/>
                <a:gd name="T92" fmla="*/ 20 w 126"/>
                <a:gd name="T93" fmla="*/ 111 h 167"/>
                <a:gd name="T94" fmla="*/ 15 w 126"/>
                <a:gd name="T95" fmla="*/ 127 h 167"/>
                <a:gd name="T96" fmla="*/ 13 w 126"/>
                <a:gd name="T97" fmla="*/ 143 h 167"/>
                <a:gd name="T98" fmla="*/ 12 w 126"/>
                <a:gd name="T99" fmla="*/ 161 h 167"/>
                <a:gd name="T100" fmla="*/ 12 w 126"/>
                <a:gd name="T101" fmla="*/ 161 h 167"/>
                <a:gd name="T102" fmla="*/ 12 w 126"/>
                <a:gd name="T103" fmla="*/ 164 h 167"/>
                <a:gd name="T104" fmla="*/ 11 w 126"/>
                <a:gd name="T105" fmla="*/ 165 h 167"/>
                <a:gd name="T106" fmla="*/ 8 w 126"/>
                <a:gd name="T107" fmla="*/ 166 h 167"/>
                <a:gd name="T108" fmla="*/ 6 w 126"/>
                <a:gd name="T109" fmla="*/ 167 h 167"/>
                <a:gd name="T110" fmla="*/ 6 w 126"/>
                <a:gd name="T111" fmla="*/ 167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26" h="167">
                  <a:moveTo>
                    <a:pt x="6" y="167"/>
                  </a:moveTo>
                  <a:lnTo>
                    <a:pt x="6" y="167"/>
                  </a:lnTo>
                  <a:lnTo>
                    <a:pt x="4" y="166"/>
                  </a:lnTo>
                  <a:lnTo>
                    <a:pt x="3" y="165"/>
                  </a:lnTo>
                  <a:lnTo>
                    <a:pt x="1" y="164"/>
                  </a:lnTo>
                  <a:lnTo>
                    <a:pt x="0" y="161"/>
                  </a:lnTo>
                  <a:lnTo>
                    <a:pt x="0" y="161"/>
                  </a:lnTo>
                  <a:lnTo>
                    <a:pt x="1" y="142"/>
                  </a:lnTo>
                  <a:lnTo>
                    <a:pt x="4" y="125"/>
                  </a:lnTo>
                  <a:lnTo>
                    <a:pt x="8" y="107"/>
                  </a:lnTo>
                  <a:lnTo>
                    <a:pt x="14" y="92"/>
                  </a:lnTo>
                  <a:lnTo>
                    <a:pt x="21" y="77"/>
                  </a:lnTo>
                  <a:lnTo>
                    <a:pt x="29" y="65"/>
                  </a:lnTo>
                  <a:lnTo>
                    <a:pt x="38" y="52"/>
                  </a:lnTo>
                  <a:lnTo>
                    <a:pt x="48" y="42"/>
                  </a:lnTo>
                  <a:lnTo>
                    <a:pt x="57" y="31"/>
                  </a:lnTo>
                  <a:lnTo>
                    <a:pt x="67" y="23"/>
                  </a:lnTo>
                  <a:lnTo>
                    <a:pt x="77" y="16"/>
                  </a:lnTo>
                  <a:lnTo>
                    <a:pt x="87" y="10"/>
                  </a:lnTo>
                  <a:lnTo>
                    <a:pt x="97" y="6"/>
                  </a:lnTo>
                  <a:lnTo>
                    <a:pt x="105" y="2"/>
                  </a:lnTo>
                  <a:lnTo>
                    <a:pt x="113" y="1"/>
                  </a:lnTo>
                  <a:lnTo>
                    <a:pt x="121" y="0"/>
                  </a:lnTo>
                  <a:lnTo>
                    <a:pt x="121" y="0"/>
                  </a:lnTo>
                  <a:lnTo>
                    <a:pt x="122" y="0"/>
                  </a:lnTo>
                  <a:lnTo>
                    <a:pt x="125" y="1"/>
                  </a:lnTo>
                  <a:lnTo>
                    <a:pt x="126" y="4"/>
                  </a:lnTo>
                  <a:lnTo>
                    <a:pt x="126" y="6"/>
                  </a:lnTo>
                  <a:lnTo>
                    <a:pt x="126" y="6"/>
                  </a:lnTo>
                  <a:lnTo>
                    <a:pt x="126" y="8"/>
                  </a:lnTo>
                  <a:lnTo>
                    <a:pt x="125" y="9"/>
                  </a:lnTo>
                  <a:lnTo>
                    <a:pt x="122" y="10"/>
                  </a:lnTo>
                  <a:lnTo>
                    <a:pt x="121" y="12"/>
                  </a:lnTo>
                  <a:lnTo>
                    <a:pt x="121" y="12"/>
                  </a:lnTo>
                  <a:lnTo>
                    <a:pt x="114" y="12"/>
                  </a:lnTo>
                  <a:lnTo>
                    <a:pt x="107" y="14"/>
                  </a:lnTo>
                  <a:lnTo>
                    <a:pt x="100" y="17"/>
                  </a:lnTo>
                  <a:lnTo>
                    <a:pt x="92" y="21"/>
                  </a:lnTo>
                  <a:lnTo>
                    <a:pt x="83" y="27"/>
                  </a:lnTo>
                  <a:lnTo>
                    <a:pt x="74" y="32"/>
                  </a:lnTo>
                  <a:lnTo>
                    <a:pt x="65" y="40"/>
                  </a:lnTo>
                  <a:lnTo>
                    <a:pt x="56" y="50"/>
                  </a:lnTo>
                  <a:lnTo>
                    <a:pt x="48" y="60"/>
                  </a:lnTo>
                  <a:lnTo>
                    <a:pt x="39" y="70"/>
                  </a:lnTo>
                  <a:lnTo>
                    <a:pt x="31" y="83"/>
                  </a:lnTo>
                  <a:lnTo>
                    <a:pt x="24" y="97"/>
                  </a:lnTo>
                  <a:lnTo>
                    <a:pt x="20" y="111"/>
                  </a:lnTo>
                  <a:lnTo>
                    <a:pt x="15" y="127"/>
                  </a:lnTo>
                  <a:lnTo>
                    <a:pt x="13" y="143"/>
                  </a:lnTo>
                  <a:lnTo>
                    <a:pt x="12" y="161"/>
                  </a:lnTo>
                  <a:lnTo>
                    <a:pt x="12" y="161"/>
                  </a:lnTo>
                  <a:lnTo>
                    <a:pt x="12" y="164"/>
                  </a:lnTo>
                  <a:lnTo>
                    <a:pt x="11" y="165"/>
                  </a:lnTo>
                  <a:lnTo>
                    <a:pt x="8" y="166"/>
                  </a:lnTo>
                  <a:lnTo>
                    <a:pt x="6" y="167"/>
                  </a:lnTo>
                  <a:lnTo>
                    <a:pt x="6" y="16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4563831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chine Learning PP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Freeform 12"/>
          <p:cNvSpPr>
            <a:spLocks/>
          </p:cNvSpPr>
          <p:nvPr userDrawn="1"/>
        </p:nvSpPr>
        <p:spPr bwMode="auto">
          <a:xfrm>
            <a:off x="0" y="4402138"/>
            <a:ext cx="9144000" cy="741363"/>
          </a:xfrm>
          <a:custGeom>
            <a:avLst/>
            <a:gdLst>
              <a:gd name="T0" fmla="*/ 11520 w 11520"/>
              <a:gd name="T1" fmla="*/ 0 h 933"/>
              <a:gd name="T2" fmla="*/ 0 w 11520"/>
              <a:gd name="T3" fmla="*/ 507 h 933"/>
              <a:gd name="T4" fmla="*/ 0 w 11520"/>
              <a:gd name="T5" fmla="*/ 933 h 933"/>
              <a:gd name="T6" fmla="*/ 11520 w 11520"/>
              <a:gd name="T7" fmla="*/ 933 h 933"/>
              <a:gd name="T8" fmla="*/ 11520 w 11520"/>
              <a:gd name="T9" fmla="*/ 0 h 9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520" h="933">
                <a:moveTo>
                  <a:pt x="11520" y="0"/>
                </a:moveTo>
                <a:lnTo>
                  <a:pt x="0" y="507"/>
                </a:lnTo>
                <a:lnTo>
                  <a:pt x="0" y="933"/>
                </a:lnTo>
                <a:lnTo>
                  <a:pt x="11520" y="933"/>
                </a:lnTo>
                <a:lnTo>
                  <a:pt x="1152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FF30096-E2FA-4C53-8FFA-C198FACBBC31}" type="datetimeFigureOut">
              <a:rPr lang="en-US" smtClean="0"/>
              <a:pPr/>
              <a:t>3/1/2024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E6EB2CE-F8EE-47A0-A8D1-750600A2965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3" name="Rectangle 11"/>
          <p:cNvSpPr>
            <a:spLocks noChangeArrowheads="1"/>
          </p:cNvSpPr>
          <p:nvPr userDrawn="1"/>
        </p:nvSpPr>
        <p:spPr bwMode="auto">
          <a:xfrm>
            <a:off x="3175" y="4805363"/>
            <a:ext cx="4763" cy="338138"/>
          </a:xfrm>
          <a:prstGeom prst="rect">
            <a:avLst/>
          </a:prstGeom>
          <a:solidFill>
            <a:srgbClr val="E7E9E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6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05978"/>
            <a:ext cx="8229600" cy="85725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Insert your title here</a:t>
            </a:r>
            <a:endParaRPr lang="en-US" noProof="0" dirty="0"/>
          </a:p>
        </p:txBody>
      </p:sp>
      <p:sp>
        <p:nvSpPr>
          <p:cNvPr id="238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467544" y="1419622"/>
            <a:ext cx="8208912" cy="2982516"/>
          </a:xfrm>
        </p:spPr>
        <p:txBody>
          <a:bodyPr anchor="t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Ut enim ad minim veniam, quis nostrud exercitation ullamco laboris nisi ut aliquip ex ea commodo consequat.</a:t>
            </a:r>
          </a:p>
          <a:p>
            <a:r>
              <a:rPr lang="en-US" dirty="0"/>
              <a:t>Ut enim ad minim veniam, quis nostrud exercitation ullamco laboris nisi ut aliquip ex ea commodo consequat.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85479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30096-E2FA-4C53-8FFA-C198FACBBC31}" type="datetimeFigureOut">
              <a:rPr lang="en-US" smtClean="0"/>
              <a:pPr/>
              <a:t>3/1/2024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EB2CE-F8EE-47A0-A8D1-750600A2965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34869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chine Learning PP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Freeform 12"/>
          <p:cNvSpPr>
            <a:spLocks/>
          </p:cNvSpPr>
          <p:nvPr userDrawn="1"/>
        </p:nvSpPr>
        <p:spPr bwMode="auto">
          <a:xfrm rot="5400000">
            <a:off x="-1642851" y="1642852"/>
            <a:ext cx="5143500" cy="1857796"/>
          </a:xfrm>
          <a:custGeom>
            <a:avLst/>
            <a:gdLst>
              <a:gd name="T0" fmla="*/ 11520 w 11520"/>
              <a:gd name="T1" fmla="*/ 0 h 933"/>
              <a:gd name="T2" fmla="*/ 0 w 11520"/>
              <a:gd name="T3" fmla="*/ 507 h 933"/>
              <a:gd name="T4" fmla="*/ 0 w 11520"/>
              <a:gd name="T5" fmla="*/ 933 h 933"/>
              <a:gd name="T6" fmla="*/ 11520 w 11520"/>
              <a:gd name="T7" fmla="*/ 933 h 933"/>
              <a:gd name="T8" fmla="*/ 11520 w 11520"/>
              <a:gd name="T9" fmla="*/ 0 h 9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520" h="933">
                <a:moveTo>
                  <a:pt x="11520" y="0"/>
                </a:moveTo>
                <a:lnTo>
                  <a:pt x="0" y="507"/>
                </a:lnTo>
                <a:lnTo>
                  <a:pt x="0" y="933"/>
                </a:lnTo>
                <a:lnTo>
                  <a:pt x="11520" y="933"/>
                </a:lnTo>
                <a:lnTo>
                  <a:pt x="1152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57798" y="915566"/>
            <a:ext cx="6829002" cy="857250"/>
          </a:xfrm>
        </p:spPr>
        <p:txBody>
          <a:bodyPr/>
          <a:lstStyle>
            <a:lvl1pPr algn="l">
              <a:defRPr baseline="0"/>
            </a:lvl1pPr>
          </a:lstStyle>
          <a:p>
            <a:r>
              <a:rPr lang="en-US" dirty="0"/>
              <a:t>Insert your title here</a:t>
            </a:r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FFF30096-E2FA-4C53-8FFA-C198FACBBC31}" type="datetimeFigureOut">
              <a:rPr lang="en-US" smtClean="0"/>
              <a:pPr/>
              <a:t>3/1/2024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BE6EB2CE-F8EE-47A0-A8D1-750600A2965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3" name="Rectangle 11"/>
          <p:cNvSpPr>
            <a:spLocks noChangeArrowheads="1"/>
          </p:cNvSpPr>
          <p:nvPr userDrawn="1"/>
        </p:nvSpPr>
        <p:spPr bwMode="auto">
          <a:xfrm>
            <a:off x="3175" y="4805363"/>
            <a:ext cx="4763" cy="338138"/>
          </a:xfrm>
          <a:prstGeom prst="rect">
            <a:avLst/>
          </a:prstGeom>
          <a:solidFill>
            <a:srgbClr val="E7E9E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1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1857798" y="2057202"/>
            <a:ext cx="6818658" cy="2448272"/>
          </a:xfrm>
        </p:spPr>
        <p:txBody>
          <a:bodyPr anchor="t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Ut enim ad minim veniam, quis nostrud exercitation ullamco laboris nisi ut aliquip ex ea commodo consequat.</a:t>
            </a:r>
          </a:p>
          <a:p>
            <a:endParaRPr lang="en-US" dirty="0"/>
          </a:p>
          <a:p>
            <a:r>
              <a:rPr lang="en-US" dirty="0"/>
              <a:t>Lorem ipsum dolor sit amet, consectetur adipisicing elit, sed do eiusmod tempor incididunt ut labore et dolore magna aliqua.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56671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13260" y="2481436"/>
            <a:ext cx="6515100" cy="1101600"/>
          </a:xfrm>
        </p:spPr>
        <p:txBody>
          <a:bodyPr anchor="b"/>
          <a:lstStyle>
            <a:lvl1pPr algn="r">
              <a:defRPr sz="3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13259" y="3583036"/>
            <a:ext cx="6515101" cy="645300"/>
          </a:xfrm>
        </p:spPr>
        <p:txBody>
          <a:bodyPr anchor="t">
            <a:normAutofit/>
          </a:bodyPr>
          <a:lstStyle>
            <a:lvl1pPr marL="0" indent="0" algn="r">
              <a:buNone/>
              <a:defRPr sz="15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30096-E2FA-4C53-8FFA-C198FACBBC31}" type="datetimeFigureOut">
              <a:rPr lang="en-US" smtClean="0"/>
              <a:pPr/>
              <a:t>3/1/2024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EB2CE-F8EE-47A0-A8D1-750600A2965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0902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56059" y="2000250"/>
            <a:ext cx="3657600" cy="2343151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7959" y="2000250"/>
            <a:ext cx="3657600" cy="2343150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30096-E2FA-4C53-8FFA-C198FACBBC31}" type="datetimeFigureOut">
              <a:rPr lang="en-US" smtClean="0"/>
              <a:pPr/>
              <a:t>3/1/2024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EB2CE-F8EE-47A0-A8D1-750600A2965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3360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1961" y="1993900"/>
            <a:ext cx="3441698" cy="432197"/>
          </a:xfrm>
        </p:spPr>
        <p:txBody>
          <a:bodyPr anchor="b">
            <a:noAutofit/>
          </a:bodyPr>
          <a:lstStyle>
            <a:lvl1pPr marL="0" indent="0">
              <a:buNone/>
              <a:defRPr sz="21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56059" y="2432447"/>
            <a:ext cx="3657600" cy="1910953"/>
          </a:xfrm>
        </p:spPr>
        <p:txBody>
          <a:bodyPr anchor="t"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32350" y="2000250"/>
            <a:ext cx="3453210" cy="432197"/>
          </a:xfrm>
        </p:spPr>
        <p:txBody>
          <a:bodyPr anchor="b">
            <a:noAutofit/>
          </a:bodyPr>
          <a:lstStyle>
            <a:lvl1pPr marL="0" indent="0">
              <a:buNone/>
              <a:defRPr sz="21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7959" y="2432447"/>
            <a:ext cx="3657601" cy="1910953"/>
          </a:xfrm>
        </p:spPr>
        <p:txBody>
          <a:bodyPr anchor="t"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30096-E2FA-4C53-8FFA-C198FACBBC31}" type="datetimeFigureOut">
              <a:rPr lang="en-US" smtClean="0"/>
              <a:pPr/>
              <a:t>3/1/2024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EB2CE-F8EE-47A0-A8D1-750600A2965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30662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30096-E2FA-4C53-8FFA-C198FACBBC31}" type="datetimeFigureOut">
              <a:rPr lang="en-US" smtClean="0"/>
              <a:pPr/>
              <a:t>3/1/2024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EB2CE-F8EE-47A0-A8D1-750600A2965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0713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30096-E2FA-4C53-8FFA-C198FACBBC31}" type="datetimeFigureOut">
              <a:rPr lang="en-US" smtClean="0"/>
              <a:pPr/>
              <a:t>3/1/2024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EB2CE-F8EE-47A0-A8D1-750600A2965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1587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9" y="1200150"/>
            <a:ext cx="2661841" cy="1028700"/>
          </a:xfrm>
        </p:spPr>
        <p:txBody>
          <a:bodyPr anchor="b">
            <a:normAutofit/>
          </a:bodyPr>
          <a:lstStyle>
            <a:lvl1pPr algn="l">
              <a:defRPr sz="1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27859" y="457201"/>
            <a:ext cx="4457701" cy="3886200"/>
          </a:xfrm>
        </p:spPr>
        <p:txBody>
          <a:bodyPr anchor="ctr">
            <a:normAutofit/>
          </a:bodyPr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59" y="2228850"/>
            <a:ext cx="2661841" cy="1371600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30096-E2FA-4C53-8FFA-C198FACBBC31}" type="datetimeFigureOut">
              <a:rPr lang="en-US" smtClean="0"/>
              <a:pPr/>
              <a:t>3/1/2024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EB2CE-F8EE-47A0-A8D1-750600A2965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0947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9" y="1200150"/>
            <a:ext cx="4000501" cy="1028700"/>
          </a:xfrm>
        </p:spPr>
        <p:txBody>
          <a:bodyPr anchor="b">
            <a:normAutofit/>
          </a:bodyPr>
          <a:lstStyle>
            <a:lvl1pPr algn="l">
              <a:defRPr sz="21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75300" y="-13716"/>
            <a:ext cx="2457449" cy="517779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59" y="2228850"/>
            <a:ext cx="4000501" cy="1371600"/>
          </a:xfrm>
        </p:spPr>
        <p:txBody>
          <a:bodyPr>
            <a:normAutofit/>
          </a:bodyPr>
          <a:lstStyle>
            <a:lvl1pPr marL="0" indent="0">
              <a:buNone/>
              <a:defRPr sz="13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799409" y="4412457"/>
            <a:ext cx="685800" cy="273844"/>
          </a:xfrm>
        </p:spPr>
        <p:txBody>
          <a:bodyPr/>
          <a:lstStyle/>
          <a:p>
            <a:fld id="{FFF30096-E2FA-4C53-8FFA-C198FACBBC31}" type="datetimeFigureOut">
              <a:rPr lang="en-US" smtClean="0"/>
              <a:pPr/>
              <a:t>3/1/2024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56059" y="4412457"/>
            <a:ext cx="3829050" cy="273844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56960" y="4412457"/>
            <a:ext cx="241925" cy="273844"/>
          </a:xfrm>
        </p:spPr>
        <p:txBody>
          <a:bodyPr/>
          <a:lstStyle/>
          <a:p>
            <a:fld id="{BE6EB2CE-F8EE-47A0-A8D1-750600A2965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815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56060" y="457200"/>
            <a:ext cx="7429499" cy="14287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6060" y="2000250"/>
            <a:ext cx="7429499" cy="23431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628209" y="4412457"/>
            <a:ext cx="120015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FFF30096-E2FA-4C53-8FFA-C198FACBBC31}" type="datetimeFigureOut">
              <a:rPr lang="en-US" smtClean="0"/>
              <a:pPr/>
              <a:t>3/1/2024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56059" y="4412457"/>
            <a:ext cx="565785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85510" y="4412457"/>
            <a:ext cx="413375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E6EB2CE-F8EE-47A0-A8D1-750600A2965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53549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44" r:id="rId1"/>
    <p:sldLayoutId id="2147483845" r:id="rId2"/>
    <p:sldLayoutId id="2147483846" r:id="rId3"/>
    <p:sldLayoutId id="2147483847" r:id="rId4"/>
    <p:sldLayoutId id="2147483848" r:id="rId5"/>
    <p:sldLayoutId id="2147483849" r:id="rId6"/>
    <p:sldLayoutId id="2147483850" r:id="rId7"/>
    <p:sldLayoutId id="2147483851" r:id="rId8"/>
    <p:sldLayoutId id="2147483852" r:id="rId9"/>
    <p:sldLayoutId id="2147483853" r:id="rId10"/>
    <p:sldLayoutId id="2147483854" r:id="rId11"/>
    <p:sldLayoutId id="2147483855" r:id="rId12"/>
    <p:sldLayoutId id="2147483856" r:id="rId13"/>
    <p:sldLayoutId id="2147483857" r:id="rId14"/>
    <p:sldLayoutId id="2147483858" r:id="rId15"/>
    <p:sldLayoutId id="2147483859" r:id="rId16"/>
    <p:sldLayoutId id="2147483860" r:id="rId17"/>
    <p:sldLayoutId id="2147483861" r:id="rId18"/>
    <p:sldLayoutId id="2147483862" r:id="rId19"/>
    <p:sldLayoutId id="2147483863" r:id="rId20"/>
  </p:sldLayoutIdLst>
  <p:txStyles>
    <p:titleStyle>
      <a:lvl1pPr algn="l" defTabSz="342900" rtl="0" eaLnBrk="1" latinLnBrk="0" hangingPunct="1">
        <a:spcBef>
          <a:spcPct val="0"/>
        </a:spcBef>
        <a:buNone/>
        <a:defRPr sz="2400" kern="1200" cap="all">
          <a:ln w="3175" cmpd="sng">
            <a:noFill/>
          </a:ln>
          <a:solidFill>
            <a:schemeClr val="accent1"/>
          </a:soli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14313" indent="-214313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00000"/>
        <a:buFont typeface="Arial"/>
        <a:buChar char="•"/>
        <a:defRPr sz="15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00000"/>
        <a:buFont typeface="Arial"/>
        <a:buChar char="•"/>
        <a:defRPr sz="135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900113" indent="-214313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157288" indent="-128588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00000"/>
        <a:buFont typeface="Arial"/>
        <a:buChar char="•"/>
        <a:defRPr sz="105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1500188" indent="-128588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00000"/>
        <a:buFont typeface="Arial"/>
        <a:buChar char="•"/>
        <a:defRPr sz="105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00000"/>
        <a:buFont typeface="Arial"/>
        <a:buChar char="•"/>
        <a:defRPr sz="9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00000"/>
        <a:buFont typeface="Arial"/>
        <a:buChar char="•"/>
        <a:defRPr sz="9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00000"/>
        <a:buFont typeface="Arial"/>
        <a:buChar char="•"/>
        <a:defRPr sz="9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00000"/>
        <a:buFont typeface="Arial"/>
        <a:buChar char="•"/>
        <a:defRPr sz="9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9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E7C5B-A9BA-45D4-AB6C-21E22D7C32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0032" y="1419622"/>
            <a:ext cx="4104456" cy="857250"/>
          </a:xfrm>
        </p:spPr>
        <p:txBody>
          <a:bodyPr/>
          <a:lstStyle/>
          <a:p>
            <a:r>
              <a:rPr lang="en-US" dirty="0"/>
              <a:t>Predicting Obesity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4BE9DB-4CC8-4CBE-BDFA-C332A5F9EA6F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4860032" y="2421457"/>
            <a:ext cx="4104456" cy="452437"/>
          </a:xfrm>
        </p:spPr>
        <p:txBody>
          <a:bodyPr/>
          <a:lstStyle/>
          <a:p>
            <a:r>
              <a:rPr lang="en-US" dirty="0"/>
              <a:t>Machine Learning Project by Dustin White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285606-1260-4D13-8AAA-80226E1F6554}"/>
              </a:ext>
            </a:extLst>
          </p:cNvPr>
          <p:cNvSpPr txBox="1"/>
          <p:nvPr/>
        </p:nvSpPr>
        <p:spPr>
          <a:xfrm>
            <a:off x="3467115" y="-307777"/>
            <a:ext cx="18042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© Templateswise.com</a:t>
            </a:r>
          </a:p>
        </p:txBody>
      </p:sp>
    </p:spTree>
    <p:extLst>
      <p:ext uri="{BB962C8B-B14F-4D97-AF65-F5344CB8AC3E}">
        <p14:creationId xmlns:p14="http://schemas.microsoft.com/office/powerpoint/2010/main" val="34460470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5F32515-9322-44A5-8C72-4C7BFB4618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617F13B-5021-454F-90E5-3AB2383BFD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7759" y="360045"/>
            <a:ext cx="8428482" cy="442341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3FAF1641-10D9-ABDC-312C-7F3516949E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00" y="1191578"/>
            <a:ext cx="8178799" cy="2760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4883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FF5AB6B7-1425-C2A8-4E35-CE92622278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4073"/>
            <a:ext cx="9144000" cy="2655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1211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690F3EE-0CD1-4520-B020-4E1DF3141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9EFDE1E9-7FE0-45CA-9DE2-237F77319A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1703129"/>
          </a:xfrm>
          <a:custGeom>
            <a:avLst/>
            <a:gdLst>
              <a:gd name="connsiteX0" fmla="*/ 0 w 12192000"/>
              <a:gd name="connsiteY0" fmla="*/ 0 h 2270840"/>
              <a:gd name="connsiteX1" fmla="*/ 12192000 w 12192000"/>
              <a:gd name="connsiteY1" fmla="*/ 0 h 2270840"/>
              <a:gd name="connsiteX2" fmla="*/ 12192000 w 12192000"/>
              <a:gd name="connsiteY2" fmla="*/ 519831 h 2270840"/>
              <a:gd name="connsiteX3" fmla="*/ 12192000 w 12192000"/>
              <a:gd name="connsiteY3" fmla="*/ 744794 h 2270840"/>
              <a:gd name="connsiteX4" fmla="*/ 12192000 w 12192000"/>
              <a:gd name="connsiteY4" fmla="*/ 1754022 h 2270840"/>
              <a:gd name="connsiteX5" fmla="*/ 11957522 w 12192000"/>
              <a:gd name="connsiteY5" fmla="*/ 1797924 h 2270840"/>
              <a:gd name="connsiteX6" fmla="*/ 11679973 w 12192000"/>
              <a:gd name="connsiteY6" fmla="*/ 1847668 h 2270840"/>
              <a:gd name="connsiteX7" fmla="*/ 11401197 w 12192000"/>
              <a:gd name="connsiteY7" fmla="*/ 1896361 h 2270840"/>
              <a:gd name="connsiteX8" fmla="*/ 11121192 w 12192000"/>
              <a:gd name="connsiteY8" fmla="*/ 1938047 h 2270840"/>
              <a:gd name="connsiteX9" fmla="*/ 10842416 w 12192000"/>
              <a:gd name="connsiteY9" fmla="*/ 1980084 h 2270840"/>
              <a:gd name="connsiteX10" fmla="*/ 10562411 w 12192000"/>
              <a:gd name="connsiteY10" fmla="*/ 2019319 h 2270840"/>
              <a:gd name="connsiteX11" fmla="*/ 10286091 w 12192000"/>
              <a:gd name="connsiteY11" fmla="*/ 2052948 h 2270840"/>
              <a:gd name="connsiteX12" fmla="*/ 10006086 w 12192000"/>
              <a:gd name="connsiteY12" fmla="*/ 2084826 h 2270840"/>
              <a:gd name="connsiteX13" fmla="*/ 9727310 w 12192000"/>
              <a:gd name="connsiteY13" fmla="*/ 2113902 h 2270840"/>
              <a:gd name="connsiteX14" fmla="*/ 9453445 w 12192000"/>
              <a:gd name="connsiteY14" fmla="*/ 2139124 h 2270840"/>
              <a:gd name="connsiteX15" fmla="*/ 9175897 w 12192000"/>
              <a:gd name="connsiteY15" fmla="*/ 2164346 h 2270840"/>
              <a:gd name="connsiteX16" fmla="*/ 8902033 w 12192000"/>
              <a:gd name="connsiteY16" fmla="*/ 2185365 h 2270840"/>
              <a:gd name="connsiteX17" fmla="*/ 8628169 w 12192000"/>
              <a:gd name="connsiteY17" fmla="*/ 2201829 h 2270840"/>
              <a:gd name="connsiteX18" fmla="*/ 8355533 w 12192000"/>
              <a:gd name="connsiteY18" fmla="*/ 2218995 h 2270840"/>
              <a:gd name="connsiteX19" fmla="*/ 8085353 w 12192000"/>
              <a:gd name="connsiteY19" fmla="*/ 2233357 h 2270840"/>
              <a:gd name="connsiteX20" fmla="*/ 7817629 w 12192000"/>
              <a:gd name="connsiteY20" fmla="*/ 2243516 h 2270840"/>
              <a:gd name="connsiteX21" fmla="*/ 7549905 w 12192000"/>
              <a:gd name="connsiteY21" fmla="*/ 2252274 h 2270840"/>
              <a:gd name="connsiteX22" fmla="*/ 7284638 w 12192000"/>
              <a:gd name="connsiteY22" fmla="*/ 2260681 h 2270840"/>
              <a:gd name="connsiteX23" fmla="*/ 7023055 w 12192000"/>
              <a:gd name="connsiteY23" fmla="*/ 2264535 h 2270840"/>
              <a:gd name="connsiteX24" fmla="*/ 6761472 w 12192000"/>
              <a:gd name="connsiteY24" fmla="*/ 2268738 h 2270840"/>
              <a:gd name="connsiteX25" fmla="*/ 6503573 w 12192000"/>
              <a:gd name="connsiteY25" fmla="*/ 2270840 h 2270840"/>
              <a:gd name="connsiteX26" fmla="*/ 6248130 w 12192000"/>
              <a:gd name="connsiteY26" fmla="*/ 2268738 h 2270840"/>
              <a:gd name="connsiteX27" fmla="*/ 5995144 w 12192000"/>
              <a:gd name="connsiteY27" fmla="*/ 2268738 h 2270840"/>
              <a:gd name="connsiteX28" fmla="*/ 5744613 w 12192000"/>
              <a:gd name="connsiteY28" fmla="*/ 2264535 h 2270840"/>
              <a:gd name="connsiteX29" fmla="*/ 5498995 w 12192000"/>
              <a:gd name="connsiteY29" fmla="*/ 2258229 h 2270840"/>
              <a:gd name="connsiteX30" fmla="*/ 5255834 w 12192000"/>
              <a:gd name="connsiteY30" fmla="*/ 2252274 h 2270840"/>
              <a:gd name="connsiteX31" fmla="*/ 5017584 w 12192000"/>
              <a:gd name="connsiteY31" fmla="*/ 2245618 h 2270840"/>
              <a:gd name="connsiteX32" fmla="*/ 4780562 w 12192000"/>
              <a:gd name="connsiteY32" fmla="*/ 2235459 h 2270840"/>
              <a:gd name="connsiteX33" fmla="*/ 4547227 w 12192000"/>
              <a:gd name="connsiteY33" fmla="*/ 2224599 h 2270840"/>
              <a:gd name="connsiteX34" fmla="*/ 4318800 w 12192000"/>
              <a:gd name="connsiteY34" fmla="*/ 2214791 h 2270840"/>
              <a:gd name="connsiteX35" fmla="*/ 3873004 w 12192000"/>
              <a:gd name="connsiteY35" fmla="*/ 2187116 h 2270840"/>
              <a:gd name="connsiteX36" fmla="*/ 3445628 w 12192000"/>
              <a:gd name="connsiteY36" fmla="*/ 2157691 h 2270840"/>
              <a:gd name="connsiteX37" fmla="*/ 3035446 w 12192000"/>
              <a:gd name="connsiteY37" fmla="*/ 2126863 h 2270840"/>
              <a:gd name="connsiteX38" fmla="*/ 2647370 w 12192000"/>
              <a:gd name="connsiteY38" fmla="*/ 2092884 h 2270840"/>
              <a:gd name="connsiteX39" fmla="*/ 2276487 w 12192000"/>
              <a:gd name="connsiteY39" fmla="*/ 2057502 h 2270840"/>
              <a:gd name="connsiteX40" fmla="*/ 1932621 w 12192000"/>
              <a:gd name="connsiteY40" fmla="*/ 2019319 h 2270840"/>
              <a:gd name="connsiteX41" fmla="*/ 1609634 w 12192000"/>
              <a:gd name="connsiteY41" fmla="*/ 1981836 h 2270840"/>
              <a:gd name="connsiteX42" fmla="*/ 1312435 w 12192000"/>
              <a:gd name="connsiteY42" fmla="*/ 1944353 h 2270840"/>
              <a:gd name="connsiteX43" fmla="*/ 1039799 w 12192000"/>
              <a:gd name="connsiteY43" fmla="*/ 1908972 h 2270840"/>
              <a:gd name="connsiteX44" fmla="*/ 797865 w 12192000"/>
              <a:gd name="connsiteY44" fmla="*/ 1875342 h 2270840"/>
              <a:gd name="connsiteX45" fmla="*/ 579265 w 12192000"/>
              <a:gd name="connsiteY45" fmla="*/ 1843464 h 2270840"/>
              <a:gd name="connsiteX46" fmla="*/ 395052 w 12192000"/>
              <a:gd name="connsiteY46" fmla="*/ 1816841 h 2270840"/>
              <a:gd name="connsiteX47" fmla="*/ 240312 w 12192000"/>
              <a:gd name="connsiteY47" fmla="*/ 1791618 h 2270840"/>
              <a:gd name="connsiteX48" fmla="*/ 27853 w 12192000"/>
              <a:gd name="connsiteY48" fmla="*/ 1755537 h 2270840"/>
              <a:gd name="connsiteX49" fmla="*/ 0 w 12192000"/>
              <a:gd name="connsiteY49" fmla="*/ 1750824 h 2270840"/>
              <a:gd name="connsiteX50" fmla="*/ 0 w 12192000"/>
              <a:gd name="connsiteY50" fmla="*/ 744794 h 2270840"/>
              <a:gd name="connsiteX51" fmla="*/ 0 w 12192000"/>
              <a:gd name="connsiteY51" fmla="*/ 519831 h 2270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000" h="2270840">
                <a:moveTo>
                  <a:pt x="0" y="0"/>
                </a:moveTo>
                <a:lnTo>
                  <a:pt x="12192000" y="0"/>
                </a:lnTo>
                <a:lnTo>
                  <a:pt x="12192000" y="519831"/>
                </a:lnTo>
                <a:lnTo>
                  <a:pt x="12192000" y="744794"/>
                </a:lnTo>
                <a:lnTo>
                  <a:pt x="12192000" y="1754022"/>
                </a:lnTo>
                <a:lnTo>
                  <a:pt x="11957522" y="1797924"/>
                </a:lnTo>
                <a:lnTo>
                  <a:pt x="11679973" y="1847668"/>
                </a:lnTo>
                <a:lnTo>
                  <a:pt x="11401197" y="1896361"/>
                </a:lnTo>
                <a:lnTo>
                  <a:pt x="11121192" y="1938047"/>
                </a:lnTo>
                <a:lnTo>
                  <a:pt x="10842416" y="1980084"/>
                </a:lnTo>
                <a:lnTo>
                  <a:pt x="10562411" y="2019319"/>
                </a:lnTo>
                <a:lnTo>
                  <a:pt x="10286091" y="2052948"/>
                </a:lnTo>
                <a:lnTo>
                  <a:pt x="10006086" y="2084826"/>
                </a:lnTo>
                <a:lnTo>
                  <a:pt x="9727310" y="2113902"/>
                </a:lnTo>
                <a:lnTo>
                  <a:pt x="9453445" y="2139124"/>
                </a:lnTo>
                <a:lnTo>
                  <a:pt x="9175897" y="2164346"/>
                </a:lnTo>
                <a:lnTo>
                  <a:pt x="8902033" y="2185365"/>
                </a:lnTo>
                <a:lnTo>
                  <a:pt x="8628169" y="2201829"/>
                </a:lnTo>
                <a:lnTo>
                  <a:pt x="8355533" y="2218995"/>
                </a:lnTo>
                <a:lnTo>
                  <a:pt x="8085353" y="2233357"/>
                </a:lnTo>
                <a:lnTo>
                  <a:pt x="7817629" y="2243516"/>
                </a:lnTo>
                <a:lnTo>
                  <a:pt x="7549905" y="2252274"/>
                </a:lnTo>
                <a:lnTo>
                  <a:pt x="7284638" y="2260681"/>
                </a:lnTo>
                <a:lnTo>
                  <a:pt x="7023055" y="2264535"/>
                </a:lnTo>
                <a:lnTo>
                  <a:pt x="6761472" y="2268738"/>
                </a:lnTo>
                <a:lnTo>
                  <a:pt x="6503573" y="2270840"/>
                </a:lnTo>
                <a:lnTo>
                  <a:pt x="6248130" y="2268738"/>
                </a:lnTo>
                <a:lnTo>
                  <a:pt x="5995144" y="2268738"/>
                </a:lnTo>
                <a:lnTo>
                  <a:pt x="5744613" y="2264535"/>
                </a:lnTo>
                <a:lnTo>
                  <a:pt x="5498995" y="2258229"/>
                </a:lnTo>
                <a:lnTo>
                  <a:pt x="5255834" y="2252274"/>
                </a:lnTo>
                <a:lnTo>
                  <a:pt x="5017584" y="2245618"/>
                </a:lnTo>
                <a:lnTo>
                  <a:pt x="4780562" y="2235459"/>
                </a:lnTo>
                <a:lnTo>
                  <a:pt x="4547227" y="2224599"/>
                </a:lnTo>
                <a:lnTo>
                  <a:pt x="4318800" y="2214791"/>
                </a:lnTo>
                <a:lnTo>
                  <a:pt x="3873004" y="2187116"/>
                </a:lnTo>
                <a:lnTo>
                  <a:pt x="3445628" y="2157691"/>
                </a:lnTo>
                <a:lnTo>
                  <a:pt x="3035446" y="2126863"/>
                </a:lnTo>
                <a:lnTo>
                  <a:pt x="2647370" y="2092884"/>
                </a:lnTo>
                <a:lnTo>
                  <a:pt x="2276487" y="2057502"/>
                </a:lnTo>
                <a:lnTo>
                  <a:pt x="1932621" y="2019319"/>
                </a:lnTo>
                <a:lnTo>
                  <a:pt x="1609634" y="1981836"/>
                </a:lnTo>
                <a:lnTo>
                  <a:pt x="1312435" y="1944353"/>
                </a:lnTo>
                <a:lnTo>
                  <a:pt x="1039799" y="1908972"/>
                </a:lnTo>
                <a:lnTo>
                  <a:pt x="797865" y="1875342"/>
                </a:lnTo>
                <a:lnTo>
                  <a:pt x="579265" y="1843464"/>
                </a:lnTo>
                <a:lnTo>
                  <a:pt x="395052" y="1816841"/>
                </a:lnTo>
                <a:lnTo>
                  <a:pt x="240312" y="1791618"/>
                </a:lnTo>
                <a:lnTo>
                  <a:pt x="27853" y="1755537"/>
                </a:lnTo>
                <a:lnTo>
                  <a:pt x="0" y="1750824"/>
                </a:lnTo>
                <a:lnTo>
                  <a:pt x="0" y="744794"/>
                </a:lnTo>
                <a:lnTo>
                  <a:pt x="0" y="519831"/>
                </a:lnTo>
                <a:close/>
              </a:path>
            </a:pathLst>
          </a:custGeom>
          <a:ln w="44450">
            <a:gradFill>
              <a:gsLst>
                <a:gs pos="0">
                  <a:schemeClr val="bg2">
                    <a:alpha val="65000"/>
                  </a:schemeClr>
                </a:gs>
                <a:gs pos="98000">
                  <a:schemeClr val="bg2">
                    <a:lumMod val="75000"/>
                    <a:alpha val="55000"/>
                  </a:schemeClr>
                </a:gs>
              </a:gsLst>
              <a:lin ang="5400000" scaled="1"/>
            </a:gradFill>
          </a:ln>
          <a:effectLst>
            <a:outerShdw blurRad="508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9" y="457200"/>
            <a:ext cx="7429499" cy="88011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457200"/>
            <a:r>
              <a:rPr lang="en-US" sz="32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</a:rPr>
              <a:t>Machine Learning Models Used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35"/>
          </p:nvPr>
        </p:nvSpPr>
        <p:spPr>
          <a:xfrm>
            <a:off x="856059" y="2000249"/>
            <a:ext cx="7429499" cy="234315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457200" indent="-457200" defTabSz="457200"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</a:rPr>
              <a:t>Logistic Regression</a:t>
            </a:r>
          </a:p>
          <a:p>
            <a:pPr marL="457200" indent="-457200" defTabSz="457200"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</a:rPr>
              <a:t>Decision Trees</a:t>
            </a:r>
          </a:p>
          <a:p>
            <a:pPr marL="457200" indent="-457200" defTabSz="457200"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</a:rPr>
              <a:t>Random Forest</a:t>
            </a:r>
          </a:p>
          <a:p>
            <a:pPr marL="457200" indent="-457200" defTabSz="457200"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</a:rPr>
              <a:t>XGBoost</a:t>
            </a:r>
          </a:p>
          <a:p>
            <a:pPr marL="457200" indent="-457200" defTabSz="457200"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</a:rPr>
              <a:t>SVM</a:t>
            </a:r>
          </a:p>
        </p:txBody>
      </p:sp>
    </p:spTree>
    <p:extLst>
      <p:ext uri="{BB962C8B-B14F-4D97-AF65-F5344CB8AC3E}">
        <p14:creationId xmlns:p14="http://schemas.microsoft.com/office/powerpoint/2010/main" val="37727374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with blue and white bars&#10;&#10;Description automatically generated">
            <a:extLst>
              <a:ext uri="{FF2B5EF4-FFF2-40B4-BE49-F238E27FC236}">
                <a16:creationId xmlns:a16="http://schemas.microsoft.com/office/drawing/2014/main" id="{553A4CDB-AB04-F85E-0BD5-29AD6D8575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2429" y="0"/>
            <a:ext cx="643914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5910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C810AE-8C7D-3FFB-E058-4CFD5284EB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5830" y="699542"/>
            <a:ext cx="2526850" cy="273213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defTabSz="457200">
              <a:lnSpc>
                <a:spcPct val="90000"/>
              </a:lnSpc>
            </a:pPr>
            <a:r>
              <a:rPr lang="en-US" sz="26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Feature Importance: random forest</a:t>
            </a:r>
          </a:p>
        </p:txBody>
      </p:sp>
      <p:pic>
        <p:nvPicPr>
          <p:cNvPr id="4" name="Picture 3" descr="A graph of a number of people&#10;&#10;Description automatically generated">
            <a:extLst>
              <a:ext uri="{FF2B5EF4-FFF2-40B4-BE49-F238E27FC236}">
                <a16:creationId xmlns:a16="http://schemas.microsoft.com/office/drawing/2014/main" id="{DCCEF10A-B34A-78B9-D385-81BE277882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3" y="479928"/>
            <a:ext cx="6301943" cy="4468086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1005888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A20B4-E7EE-3704-9057-E517B96A4C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8762" y="555526"/>
            <a:ext cx="2526850" cy="273213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defTabSz="457200">
              <a:lnSpc>
                <a:spcPct val="90000"/>
              </a:lnSpc>
            </a:pPr>
            <a:r>
              <a:rPr lang="en-US" sz="26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Feature importance: </a:t>
            </a:r>
            <a:r>
              <a:rPr lang="en-US" sz="2600" dirty="0" err="1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xgboost</a:t>
            </a:r>
            <a:endParaRPr lang="en-US" sz="2600" dirty="0">
              <a:effectLst>
                <a:glow rad="38100">
                  <a:schemeClr val="bg1">
                    <a:lumMod val="65000"/>
                    <a:lumOff val="35000"/>
                    <a:alpha val="50000"/>
                  </a:schemeClr>
                </a:glow>
                <a:outerShdw blurRad="28575" dist="31750" dir="13200000" algn="tl" rotWithShape="0">
                  <a:srgbClr val="000000">
                    <a:alpha val="25000"/>
                  </a:srgbClr>
                </a:outerShdw>
              </a:effectLst>
            </a:endParaRPr>
          </a:p>
        </p:txBody>
      </p:sp>
      <p:pic>
        <p:nvPicPr>
          <p:cNvPr id="4" name="Picture 3" descr="A graph with text and numbers&#10;&#10;Description automatically generated">
            <a:extLst>
              <a:ext uri="{FF2B5EF4-FFF2-40B4-BE49-F238E27FC236}">
                <a16:creationId xmlns:a16="http://schemas.microsoft.com/office/drawing/2014/main" id="{F86344E5-17F3-9123-AFFD-8811533430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131590"/>
            <a:ext cx="6591258" cy="3559279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24051416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65F32515-9322-44A5-8C72-4C7BFB4618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617F13B-5021-454F-90E5-3AB2383BFD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7759" y="360045"/>
            <a:ext cx="8428482" cy="442341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graph of a diagram&#10;&#10;Description automatically generated with medium confidence">
            <a:extLst>
              <a:ext uri="{FF2B5EF4-FFF2-40B4-BE49-F238E27FC236}">
                <a16:creationId xmlns:a16="http://schemas.microsoft.com/office/drawing/2014/main" id="{AFCECB32-1BED-F3D2-494A-D1F927680A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0422" y="482600"/>
            <a:ext cx="6283155" cy="4178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3635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data analysis&#10;&#10;Description automatically generated">
            <a:extLst>
              <a:ext uri="{FF2B5EF4-FFF2-40B4-BE49-F238E27FC236}">
                <a16:creationId xmlns:a16="http://schemas.microsoft.com/office/drawing/2014/main" id="{E712EE99-CCB8-0CA6-8A72-0FA64CBAB0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8525" y="0"/>
            <a:ext cx="550695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8424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93EF72-82FB-B39F-2882-53EA9B186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461" y="28052"/>
            <a:ext cx="7820396" cy="1428750"/>
          </a:xfrm>
        </p:spPr>
        <p:txBody>
          <a:bodyPr/>
          <a:lstStyle/>
          <a:p>
            <a:r>
              <a:rPr lang="es-ES" dirty="0" err="1"/>
              <a:t>Logistic</a:t>
            </a:r>
            <a:r>
              <a:rPr lang="es-ES" dirty="0"/>
              <a:t> </a:t>
            </a:r>
            <a:r>
              <a:rPr lang="es-ES" dirty="0" err="1"/>
              <a:t>regression</a:t>
            </a:r>
            <a:r>
              <a:rPr lang="es-ES" dirty="0"/>
              <a:t>: 1st </a:t>
            </a:r>
            <a:r>
              <a:rPr lang="es-ES" dirty="0" err="1"/>
              <a:t>attempt</a:t>
            </a:r>
            <a:r>
              <a:rPr lang="es-ES" dirty="0"/>
              <a:t> default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5ED020-37C7-F2EC-3DFA-A3AD8C63AA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95536" y="2000249"/>
            <a:ext cx="3657600" cy="2343151"/>
          </a:xfrm>
        </p:spPr>
        <p:txBody>
          <a:bodyPr/>
          <a:lstStyle/>
          <a:p>
            <a:r>
              <a:rPr lang="es-ES" sz="2000" dirty="0" err="1"/>
              <a:t>Accuracy</a:t>
            </a:r>
            <a:r>
              <a:rPr lang="es-ES" sz="2000" dirty="0"/>
              <a:t>: 58%</a:t>
            </a:r>
          </a:p>
          <a:p>
            <a:r>
              <a:rPr lang="es-ES" sz="2000" dirty="0"/>
              <a:t>F1 score: 8%</a:t>
            </a:r>
          </a:p>
          <a:p>
            <a:endParaRPr lang="es-ES" dirty="0"/>
          </a:p>
          <a:p>
            <a:endParaRPr lang="es-ES" dirty="0"/>
          </a:p>
        </p:txBody>
      </p:sp>
      <p:pic>
        <p:nvPicPr>
          <p:cNvPr id="6" name="Content Placeholder 5" descr="A graph of a curve&#10;&#10;Description automatically generated">
            <a:extLst>
              <a:ext uri="{FF2B5EF4-FFF2-40B4-BE49-F238E27FC236}">
                <a16:creationId xmlns:a16="http://schemas.microsoft.com/office/drawing/2014/main" id="{54E47AF4-11DC-83C6-AFC4-955C48D8161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888" y="1275606"/>
            <a:ext cx="4431187" cy="3555891"/>
          </a:xfrm>
        </p:spPr>
      </p:pic>
    </p:spTree>
    <p:extLst>
      <p:ext uri="{BB962C8B-B14F-4D97-AF65-F5344CB8AC3E}">
        <p14:creationId xmlns:p14="http://schemas.microsoft.com/office/powerpoint/2010/main" val="18419855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715A28-7E92-40CA-F44E-3B88F2A90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3079" y="457200"/>
            <a:ext cx="2526850" cy="273213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defTabSz="457200">
              <a:lnSpc>
                <a:spcPct val="90000"/>
              </a:lnSpc>
            </a:pPr>
            <a:r>
              <a:rPr lang="en-US" sz="26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Logistic regression: 1st attempt default</a:t>
            </a:r>
          </a:p>
        </p:txBody>
      </p:sp>
      <p:pic>
        <p:nvPicPr>
          <p:cNvPr id="4" name="Picture 3" descr="A blue squares with white text&#10;&#10;Description automatically generated">
            <a:extLst>
              <a:ext uri="{FF2B5EF4-FFF2-40B4-BE49-F238E27FC236}">
                <a16:creationId xmlns:a16="http://schemas.microsoft.com/office/drawing/2014/main" id="{0359C4ED-4AC6-7C18-28AF-A28B61E39D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700" y="479928"/>
            <a:ext cx="5028719" cy="4186409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23557334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4C7AB8-0697-67EB-7E84-74F11CAAC2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chemeClr val="tx1"/>
                </a:solidFill>
              </a:rPr>
              <a:t>Key </a:t>
            </a:r>
            <a:r>
              <a:rPr lang="es-ES" dirty="0" err="1">
                <a:solidFill>
                  <a:schemeClr val="tx1"/>
                </a:solidFill>
              </a:rPr>
              <a:t>Questions</a:t>
            </a:r>
            <a:r>
              <a:rPr lang="es-ES" dirty="0">
                <a:solidFill>
                  <a:schemeClr val="tx1"/>
                </a:solidFill>
              </a:rPr>
              <a:t> </a:t>
            </a:r>
            <a:r>
              <a:rPr lang="es-ES" dirty="0" err="1">
                <a:solidFill>
                  <a:schemeClr val="tx1"/>
                </a:solidFill>
              </a:rPr>
              <a:t>for</a:t>
            </a:r>
            <a:r>
              <a:rPr lang="es-ES" dirty="0">
                <a:solidFill>
                  <a:schemeClr val="tx1"/>
                </a:solidFill>
              </a:rPr>
              <a:t> </a:t>
            </a:r>
            <a:r>
              <a:rPr lang="es-ES" dirty="0" err="1">
                <a:solidFill>
                  <a:schemeClr val="tx1"/>
                </a:solidFill>
              </a:rPr>
              <a:t>Presentation</a:t>
            </a:r>
            <a:r>
              <a:rPr lang="es-ES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F9B2B8-9467-045D-7BEB-552586010C4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pPr algn="l"/>
            <a:r>
              <a:rPr lang="en-CA" dirty="0"/>
              <a:t>4. What results and conclusions have you drawn?</a:t>
            </a:r>
          </a:p>
          <a:p>
            <a:pPr algn="l"/>
            <a:r>
              <a:rPr lang="en-CA" dirty="0"/>
              <a:t>5. What were the variables of greatest impact?</a:t>
            </a:r>
          </a:p>
          <a:p>
            <a:pPr algn="l"/>
            <a:r>
              <a:rPr lang="en-CA" dirty="0"/>
              <a:t>6. What decisions or actions does your model enable you to carry out? What are the business implications?</a:t>
            </a:r>
          </a:p>
          <a:p>
            <a:pPr algn="l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4216203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E3CE0A-DAB6-3ED6-50AE-FC12624F84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2A03E2-4E69-07E2-4AC9-29FAD8702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461" y="28052"/>
            <a:ext cx="7820396" cy="1428750"/>
          </a:xfrm>
        </p:spPr>
        <p:txBody>
          <a:bodyPr/>
          <a:lstStyle/>
          <a:p>
            <a:r>
              <a:rPr lang="es-ES" dirty="0" err="1"/>
              <a:t>Logistic</a:t>
            </a:r>
            <a:r>
              <a:rPr lang="es-ES" dirty="0"/>
              <a:t> </a:t>
            </a:r>
            <a:r>
              <a:rPr lang="es-ES" dirty="0" err="1"/>
              <a:t>regression</a:t>
            </a:r>
            <a:r>
              <a:rPr lang="es-ES" dirty="0"/>
              <a:t>: final </a:t>
            </a:r>
            <a:r>
              <a:rPr lang="es-ES" dirty="0" err="1"/>
              <a:t>attempt</a:t>
            </a:r>
            <a:r>
              <a:rPr lang="es-ES" dirty="0"/>
              <a:t> ‘</a:t>
            </a:r>
            <a:r>
              <a:rPr lang="es-ES" dirty="0" err="1"/>
              <a:t>weighted</a:t>
            </a:r>
            <a:r>
              <a:rPr lang="es-ES" dirty="0"/>
              <a:t>’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F80831-64E8-70A2-0CA9-B6475C18DE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95536" y="2000249"/>
            <a:ext cx="3657600" cy="2343151"/>
          </a:xfrm>
        </p:spPr>
        <p:txBody>
          <a:bodyPr/>
          <a:lstStyle/>
          <a:p>
            <a:r>
              <a:rPr lang="es-ES" sz="2000" dirty="0" err="1"/>
              <a:t>Accuracy</a:t>
            </a:r>
            <a:r>
              <a:rPr lang="es-ES" sz="2000" dirty="0"/>
              <a:t>: 61%</a:t>
            </a:r>
          </a:p>
          <a:p>
            <a:r>
              <a:rPr lang="es-ES" sz="2000" dirty="0"/>
              <a:t>F1 score: 45%</a:t>
            </a:r>
          </a:p>
          <a:p>
            <a:endParaRPr lang="es-ES" dirty="0"/>
          </a:p>
          <a:p>
            <a:endParaRPr lang="es-ES" dirty="0"/>
          </a:p>
        </p:txBody>
      </p:sp>
      <p:pic>
        <p:nvPicPr>
          <p:cNvPr id="6" name="Content Placeholder 5" descr="A graph of a curve&#10;&#10;Description automatically generated">
            <a:extLst>
              <a:ext uri="{FF2B5EF4-FFF2-40B4-BE49-F238E27FC236}">
                <a16:creationId xmlns:a16="http://schemas.microsoft.com/office/drawing/2014/main" id="{20726AF7-E19B-8E61-B980-D8A875CDD5E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888" y="1275606"/>
            <a:ext cx="4431187" cy="3555891"/>
          </a:xfrm>
        </p:spPr>
      </p:pic>
    </p:spTree>
    <p:extLst>
      <p:ext uri="{BB962C8B-B14F-4D97-AF65-F5344CB8AC3E}">
        <p14:creationId xmlns:p14="http://schemas.microsoft.com/office/powerpoint/2010/main" val="14097239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0BC28D6-CA0E-3110-CC46-58A105B399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9DE721-FE71-0D0C-F122-EA4E3B577D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4088" y="1694495"/>
            <a:ext cx="3672408" cy="1754510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defTabSz="457200">
              <a:lnSpc>
                <a:spcPct val="90000"/>
              </a:lnSpc>
            </a:pPr>
            <a:r>
              <a:rPr lang="en-US" sz="2700" dirty="0"/>
              <a:t>Logistic regression: First attempt ‘balanced: </a:t>
            </a:r>
            <a:br>
              <a:rPr lang="en-US" sz="2700" dirty="0"/>
            </a:br>
            <a:r>
              <a:rPr lang="en-US" sz="2700" dirty="0"/>
              <a:t>- true positives increased drastically but so did false positives.</a:t>
            </a:r>
            <a:br>
              <a:rPr lang="en-US" sz="2700" dirty="0"/>
            </a:br>
            <a:r>
              <a:rPr lang="en-US" sz="2700" dirty="0"/>
              <a:t>False negatives decreased but so did true negatives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E84024-DE80-493A-C198-2D12CC5177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5348" y="2000249"/>
            <a:ext cx="3841955" cy="241220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endParaRPr lang="en-US" dirty="0"/>
          </a:p>
          <a:p>
            <a:pPr defTabSz="457200">
              <a:spcAft>
                <a:spcPts val="600"/>
              </a:spcAft>
            </a:pPr>
            <a:endParaRPr lang="en-US" dirty="0"/>
          </a:p>
        </p:txBody>
      </p:sp>
      <p:pic>
        <p:nvPicPr>
          <p:cNvPr id="8" name="Content Placeholder 7" descr="A blue squares with white text&#10;&#10;Description automatically generated">
            <a:extLst>
              <a:ext uri="{FF2B5EF4-FFF2-40B4-BE49-F238E27FC236}">
                <a16:creationId xmlns:a16="http://schemas.microsoft.com/office/drawing/2014/main" id="{3E066596-561E-3CB8-3390-58C1F4E05E7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8865"/>
          <a:stretch/>
        </p:blipFill>
        <p:spPr>
          <a:xfrm>
            <a:off x="323528" y="627534"/>
            <a:ext cx="4859967" cy="3687325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13014678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BA97A4-3BA8-4AA7-3CF8-219CDA222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394" y="457200"/>
            <a:ext cx="2732755" cy="142875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/>
            <a:r>
              <a:rPr lang="en-US" sz="2100" dirty="0"/>
              <a:t>Decision trees model: 1st attempt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619CFB-87E1-E4B4-A986-D95A917F5E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2394" y="2000249"/>
            <a:ext cx="2732755" cy="241220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r>
              <a:rPr lang="en-US" sz="1800" dirty="0"/>
              <a:t>Accuracy: 58%</a:t>
            </a:r>
          </a:p>
          <a:p>
            <a:pPr defTabSz="457200">
              <a:spcAft>
                <a:spcPts val="600"/>
              </a:spcAft>
            </a:pPr>
            <a:r>
              <a:rPr lang="en-US" sz="1800" dirty="0"/>
              <a:t>F1 score: 36%</a:t>
            </a:r>
          </a:p>
        </p:txBody>
      </p:sp>
      <p:pic>
        <p:nvPicPr>
          <p:cNvPr id="6" name="Content Placeholder 5" descr="A graph of a curve&#10;&#10;Description automatically generated">
            <a:extLst>
              <a:ext uri="{FF2B5EF4-FFF2-40B4-BE49-F238E27FC236}">
                <a16:creationId xmlns:a16="http://schemas.microsoft.com/office/drawing/2014/main" id="{E61ED35A-F0B8-66A8-4BD6-A5554A576EA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8056" y="483829"/>
            <a:ext cx="4997853" cy="3935810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39665675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DB0359-D952-292D-FB26-635462E979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3079" y="457200"/>
            <a:ext cx="2526850" cy="273213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defTabSz="457200">
              <a:lnSpc>
                <a:spcPct val="90000"/>
              </a:lnSpc>
            </a:pPr>
            <a:r>
              <a:rPr lang="en-US" sz="37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Decision trees model: 1st attempt</a:t>
            </a:r>
          </a:p>
        </p:txBody>
      </p:sp>
      <p:pic>
        <p:nvPicPr>
          <p:cNvPr id="4" name="Picture 3" descr="A blue squares with black numbers&#10;&#10;Description automatically generated">
            <a:extLst>
              <a:ext uri="{FF2B5EF4-FFF2-40B4-BE49-F238E27FC236}">
                <a16:creationId xmlns:a16="http://schemas.microsoft.com/office/drawing/2014/main" id="{3DB63BB6-AD56-C83E-0848-246ED0B379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700" y="479928"/>
            <a:ext cx="5028719" cy="4186409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9144134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0A98C3F-C6A4-604D-ACEE-C9DA249D1E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799F5F-15F9-5F8A-7355-3A7361F34A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394" y="457200"/>
            <a:ext cx="2732755" cy="142875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/>
            <a:r>
              <a:rPr lang="en-US" sz="2100" dirty="0"/>
              <a:t>Decision trees model: parameter grid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F0A973-0C46-61D3-B3E3-1DB99F41F1B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2394" y="2000249"/>
            <a:ext cx="2732755" cy="241220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r>
              <a:rPr lang="en-US" sz="1400"/>
              <a:t>Accuracy: 68%</a:t>
            </a:r>
          </a:p>
          <a:p>
            <a:pPr defTabSz="457200">
              <a:spcAft>
                <a:spcPts val="600"/>
              </a:spcAft>
            </a:pPr>
            <a:r>
              <a:rPr lang="en-US" sz="1400"/>
              <a:t>F1 score: 19%</a:t>
            </a:r>
          </a:p>
        </p:txBody>
      </p:sp>
      <p:pic>
        <p:nvPicPr>
          <p:cNvPr id="8" name="Content Placeholder 7" descr="A graph of a curve&#10;&#10;Description automatically generated">
            <a:extLst>
              <a:ext uri="{FF2B5EF4-FFF2-40B4-BE49-F238E27FC236}">
                <a16:creationId xmlns:a16="http://schemas.microsoft.com/office/drawing/2014/main" id="{21CB9FFD-5A76-5C3C-B00B-76E11B17DCC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3658"/>
          <a:stretch/>
        </p:blipFill>
        <p:spPr>
          <a:xfrm>
            <a:off x="3473245" y="483829"/>
            <a:ext cx="5187475" cy="3935810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34952672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19BFD-9A92-E40D-9427-738A03386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3079" y="457200"/>
            <a:ext cx="2526850" cy="273213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defTabSz="457200">
              <a:lnSpc>
                <a:spcPct val="90000"/>
              </a:lnSpc>
            </a:pPr>
            <a:r>
              <a:rPr lang="en-US" sz="30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Decision tree: parameter grid</a:t>
            </a:r>
          </a:p>
        </p:txBody>
      </p:sp>
      <p:pic>
        <p:nvPicPr>
          <p:cNvPr id="4" name="Picture 3" descr="A blue squares with white text&#10;&#10;Description automatically generated">
            <a:extLst>
              <a:ext uri="{FF2B5EF4-FFF2-40B4-BE49-F238E27FC236}">
                <a16:creationId xmlns:a16="http://schemas.microsoft.com/office/drawing/2014/main" id="{47992E1A-3E77-395F-9777-C74EADFEF3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700" y="479928"/>
            <a:ext cx="5028719" cy="4186409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1309876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aph of a line&#10;&#10;Description automatically generated">
            <a:extLst>
              <a:ext uri="{FF2B5EF4-FFF2-40B4-BE49-F238E27FC236}">
                <a16:creationId xmlns:a16="http://schemas.microsoft.com/office/drawing/2014/main" id="{F6307004-BA46-0FC0-6609-6675EF9662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3" y="851526"/>
            <a:ext cx="4287327" cy="3440448"/>
          </a:xfrm>
          <a:prstGeom prst="rect">
            <a:avLst/>
          </a:prstGeom>
        </p:spPr>
      </p:pic>
      <p:pic>
        <p:nvPicPr>
          <p:cNvPr id="9" name="Picture 8" descr="A graph of a line graph&#10;&#10;Description automatically generated">
            <a:extLst>
              <a:ext uri="{FF2B5EF4-FFF2-40B4-BE49-F238E27FC236}">
                <a16:creationId xmlns:a16="http://schemas.microsoft.com/office/drawing/2014/main" id="{AC29761A-3800-E0B5-F8D9-F1F931690A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8" y="851526"/>
            <a:ext cx="4287328" cy="344044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BD6838B-9188-C455-2FA1-20A886DD8B09}"/>
              </a:ext>
            </a:extLst>
          </p:cNvPr>
          <p:cNvSpPr txBox="1"/>
          <p:nvPr/>
        </p:nvSpPr>
        <p:spPr>
          <a:xfrm>
            <a:off x="1763688" y="195486"/>
            <a:ext cx="6624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Decision</a:t>
            </a:r>
            <a:r>
              <a:rPr lang="es-ES" dirty="0"/>
              <a:t> </a:t>
            </a:r>
            <a:r>
              <a:rPr lang="es-ES" dirty="0" err="1"/>
              <a:t>Tree</a:t>
            </a:r>
            <a:r>
              <a:rPr lang="es-ES" dirty="0"/>
              <a:t> 1st </a:t>
            </a:r>
            <a:r>
              <a:rPr lang="es-ES" dirty="0" err="1"/>
              <a:t>Attempt</a:t>
            </a:r>
            <a:r>
              <a:rPr lang="es-ES" dirty="0"/>
              <a:t> vs </a:t>
            </a:r>
            <a:r>
              <a:rPr lang="es-ES" dirty="0" err="1"/>
              <a:t>Parameter</a:t>
            </a:r>
            <a:r>
              <a:rPr lang="es-ES" dirty="0"/>
              <a:t> </a:t>
            </a:r>
            <a:r>
              <a:rPr lang="es-ES" dirty="0" err="1"/>
              <a:t>Grid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485759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3213C9F-F1B6-4980-95B6-4F07946C5E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2600" y="482600"/>
            <a:ext cx="3968749" cy="4178299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165100" dist="38100" dir="5400000" sx="102000" sy="102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diagram of a network&#10;&#10;Description automatically generated">
            <a:extLst>
              <a:ext uri="{FF2B5EF4-FFF2-40B4-BE49-F238E27FC236}">
                <a16:creationId xmlns:a16="http://schemas.microsoft.com/office/drawing/2014/main" id="{9E27ED18-4B16-CB99-5A8C-C0E79A2FF9D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250" y="1642534"/>
            <a:ext cx="3711182" cy="186486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AA28026-5AE8-4702-8944-83B64C4869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92648" y="482600"/>
            <a:ext cx="3968749" cy="4178299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165100" dist="38100" dir="5400000" sx="102000" sy="102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diagram of a network&#10;&#10;Description automatically generated">
            <a:extLst>
              <a:ext uri="{FF2B5EF4-FFF2-40B4-BE49-F238E27FC236}">
                <a16:creationId xmlns:a16="http://schemas.microsoft.com/office/drawing/2014/main" id="{8B595378-EB7A-9147-FC63-5AEEF375050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3299" y="1642534"/>
            <a:ext cx="3711181" cy="1864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1560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B8EF88-ECE1-BD6A-B81E-AD904699A6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059" y="457200"/>
            <a:ext cx="7429499" cy="1101436"/>
          </a:xfrm>
        </p:spPr>
        <p:txBody>
          <a:bodyPr>
            <a:normAutofit/>
          </a:bodyPr>
          <a:lstStyle/>
          <a:p>
            <a:r>
              <a:rPr lang="es-ES" dirty="0" err="1"/>
              <a:t>Decision</a:t>
            </a:r>
            <a:r>
              <a:rPr lang="es-ES" dirty="0"/>
              <a:t> </a:t>
            </a:r>
            <a:r>
              <a:rPr lang="es-ES" dirty="0" err="1"/>
              <a:t>trees</a:t>
            </a:r>
            <a:r>
              <a:rPr lang="es-ES" dirty="0"/>
              <a:t>: recursive </a:t>
            </a:r>
            <a:r>
              <a:rPr lang="es-ES" dirty="0" err="1"/>
              <a:t>elimination</a:t>
            </a:r>
            <a:endParaRPr lang="es-ES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69F9D59-4F94-6B08-C1E4-023B1B384A1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48276205"/>
              </p:ext>
            </p:extLst>
          </p:nvPr>
        </p:nvGraphicFramePr>
        <p:xfrm>
          <a:off x="856059" y="1714500"/>
          <a:ext cx="7429500" cy="25405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0251927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CADBE-3867-A5CC-CECD-2F52A55931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394" y="457200"/>
            <a:ext cx="2732755" cy="142875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/>
            <a:r>
              <a:rPr lang="en-US" sz="2100" dirty="0"/>
              <a:t>Random forest model: 1st attempt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7F6F8C-3879-B82A-DE09-2FC29028D8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2394" y="2000249"/>
            <a:ext cx="2732755" cy="241220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r>
              <a:rPr lang="en-US" sz="1400" dirty="0"/>
              <a:t>Accuracy: 64%</a:t>
            </a:r>
          </a:p>
          <a:p>
            <a:pPr defTabSz="457200">
              <a:spcAft>
                <a:spcPts val="600"/>
              </a:spcAft>
            </a:pPr>
            <a:r>
              <a:rPr lang="en-US" sz="1400" dirty="0"/>
              <a:t>F1 score: 29% </a:t>
            </a:r>
          </a:p>
          <a:p>
            <a:pPr defTabSz="457200">
              <a:spcAft>
                <a:spcPts val="600"/>
              </a:spcAft>
            </a:pPr>
            <a:endParaRPr lang="en-US" sz="1400" dirty="0"/>
          </a:p>
        </p:txBody>
      </p:sp>
      <p:pic>
        <p:nvPicPr>
          <p:cNvPr id="12" name="Content Placeholder 11" descr="A graph with blue and orange lines&#10;&#10;Description automatically generated">
            <a:extLst>
              <a:ext uri="{FF2B5EF4-FFF2-40B4-BE49-F238E27FC236}">
                <a16:creationId xmlns:a16="http://schemas.microsoft.com/office/drawing/2014/main" id="{893FFF58-4BB3-0C04-3B4C-2ABC291D5B6D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4028" y="483829"/>
            <a:ext cx="5045909" cy="3935810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17412308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ext Placeholder 2">
            <a:extLst>
              <a:ext uri="{FF2B5EF4-FFF2-40B4-BE49-F238E27FC236}">
                <a16:creationId xmlns:a16="http://schemas.microsoft.com/office/drawing/2014/main" id="{BE446448-7988-BBCE-6636-A31C7D01C1C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1225404"/>
              </p:ext>
            </p:extLst>
          </p:nvPr>
        </p:nvGraphicFramePr>
        <p:xfrm>
          <a:off x="323528" y="123478"/>
          <a:ext cx="8208912" cy="45365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547418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BDEF3F9-2B61-4894-9D30-5656D30D3A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BE645-7B23-954C-2D6F-B876316D0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394" y="457200"/>
            <a:ext cx="2732755" cy="142875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/>
            <a:r>
              <a:rPr lang="en-US" sz="2100" dirty="0"/>
              <a:t>Random forest model: SMOTE TO BALANCE CLASSES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904828-4F55-5EEB-88C0-D68423C0A4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2394" y="2000249"/>
            <a:ext cx="2732755" cy="241220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r>
              <a:rPr lang="en-US" sz="1400" dirty="0"/>
              <a:t>Accuracy: 63%</a:t>
            </a:r>
          </a:p>
          <a:p>
            <a:pPr defTabSz="457200">
              <a:spcAft>
                <a:spcPts val="600"/>
              </a:spcAft>
            </a:pPr>
            <a:r>
              <a:rPr lang="en-US" sz="1400" dirty="0"/>
              <a:t>F1 score (weighted average): 62% </a:t>
            </a:r>
          </a:p>
          <a:p>
            <a:pPr defTabSz="457200">
              <a:spcAft>
                <a:spcPts val="600"/>
              </a:spcAft>
            </a:pPr>
            <a:endParaRPr lang="en-US" sz="1400" dirty="0"/>
          </a:p>
        </p:txBody>
      </p:sp>
      <p:pic>
        <p:nvPicPr>
          <p:cNvPr id="7" name="Content Placeholder 6" descr="A line graph with blue and orange lines&#10;&#10;Description automatically generated">
            <a:extLst>
              <a:ext uri="{FF2B5EF4-FFF2-40B4-BE49-F238E27FC236}">
                <a16:creationId xmlns:a16="http://schemas.microsoft.com/office/drawing/2014/main" id="{577AB98F-9E6A-3588-3454-D56A84FE4D12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4028" y="483829"/>
            <a:ext cx="5045909" cy="3935810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9325709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2FA436F-DCF8-6F77-54A6-D878BB8BAE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E00CAC-CC5E-124F-5F13-ABBB13E0E1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358" y="195486"/>
            <a:ext cx="8661606" cy="142875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/>
            <a:r>
              <a:rPr lang="en-US" sz="2100" dirty="0"/>
              <a:t>Random forest: 1</a:t>
            </a:r>
            <a:r>
              <a:rPr lang="en-US" sz="2100" baseline="30000" dirty="0"/>
              <a:t>st</a:t>
            </a:r>
            <a:r>
              <a:rPr lang="en-US" sz="2100" dirty="0"/>
              <a:t> attempt compared to smote</a:t>
            </a:r>
          </a:p>
        </p:txBody>
      </p:sp>
      <p:pic>
        <p:nvPicPr>
          <p:cNvPr id="7" name="Content Placeholder 6" descr="A blue squares with white text&#10;&#10;Description automatically generated">
            <a:extLst>
              <a:ext uri="{FF2B5EF4-FFF2-40B4-BE49-F238E27FC236}">
                <a16:creationId xmlns:a16="http://schemas.microsoft.com/office/drawing/2014/main" id="{1C7628A2-933C-0929-3BA6-E9A18FB3F86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638" y="1563638"/>
            <a:ext cx="3614355" cy="3004637"/>
          </a:xfrm>
        </p:spPr>
      </p:pic>
      <p:pic>
        <p:nvPicPr>
          <p:cNvPr id="10" name="Content Placeholder 9" descr="A blue squares with white text&#10;&#10;Description automatically generated">
            <a:extLst>
              <a:ext uri="{FF2B5EF4-FFF2-40B4-BE49-F238E27FC236}">
                <a16:creationId xmlns:a16="http://schemas.microsoft.com/office/drawing/2014/main" id="{982A768B-B08F-FEB8-EA07-743C20D0703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1161" y="1563638"/>
            <a:ext cx="3623618" cy="3012340"/>
          </a:xfrm>
        </p:spPr>
      </p:pic>
    </p:spTree>
    <p:extLst>
      <p:ext uri="{BB962C8B-B14F-4D97-AF65-F5344CB8AC3E}">
        <p14:creationId xmlns:p14="http://schemas.microsoft.com/office/powerpoint/2010/main" val="78568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978BA-9137-072F-10B6-4A0077827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28" y="-92546"/>
            <a:ext cx="8136904" cy="1428750"/>
          </a:xfrm>
        </p:spPr>
        <p:txBody>
          <a:bodyPr/>
          <a:lstStyle/>
          <a:p>
            <a:r>
              <a:rPr lang="es-ES" dirty="0"/>
              <a:t>XGBOOST: 1st </a:t>
            </a:r>
            <a:r>
              <a:rPr lang="es-ES" dirty="0" err="1"/>
              <a:t>attempt</a:t>
            </a:r>
            <a:r>
              <a:rPr lang="es-ES" dirty="0"/>
              <a:t> vs </a:t>
            </a:r>
            <a:r>
              <a:rPr lang="es-ES" dirty="0" err="1"/>
              <a:t>hyperparameter</a:t>
            </a:r>
            <a:r>
              <a:rPr lang="es-ES" dirty="0"/>
              <a:t> </a:t>
            </a:r>
            <a:r>
              <a:rPr lang="es-ES" dirty="0" err="1"/>
              <a:t>tuning</a:t>
            </a:r>
            <a:endParaRPr lang="es-ES" dirty="0"/>
          </a:p>
        </p:txBody>
      </p:sp>
      <p:pic>
        <p:nvPicPr>
          <p:cNvPr id="6" name="Content Placeholder 5" descr="A line graph with blue and orange lines&#10;&#10;Description automatically generated">
            <a:extLst>
              <a:ext uri="{FF2B5EF4-FFF2-40B4-BE49-F238E27FC236}">
                <a16:creationId xmlns:a16="http://schemas.microsoft.com/office/drawing/2014/main" id="{04E33ADB-65BB-54C4-E6D1-93ACDB8A92D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320" y="1336204"/>
            <a:ext cx="4060290" cy="3163788"/>
          </a:xfrm>
        </p:spPr>
      </p:pic>
      <p:pic>
        <p:nvPicPr>
          <p:cNvPr id="8" name="Content Placeholder 7" descr="A graph of a line&#10;&#10;Description automatically generated with medium confidence">
            <a:extLst>
              <a:ext uri="{FF2B5EF4-FFF2-40B4-BE49-F238E27FC236}">
                <a16:creationId xmlns:a16="http://schemas.microsoft.com/office/drawing/2014/main" id="{75C534B7-812D-1B36-A235-2C022D58E8A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3849" y="1328282"/>
            <a:ext cx="4019052" cy="3163788"/>
          </a:xfrm>
        </p:spPr>
      </p:pic>
    </p:spTree>
    <p:extLst>
      <p:ext uri="{BB962C8B-B14F-4D97-AF65-F5344CB8AC3E}">
        <p14:creationId xmlns:p14="http://schemas.microsoft.com/office/powerpoint/2010/main" val="18286738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D04698-0258-F58F-7E0F-8C81E97B9F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70B7C-9138-F00F-AEB1-649121C88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28" y="-92546"/>
            <a:ext cx="8136904" cy="1428750"/>
          </a:xfrm>
        </p:spPr>
        <p:txBody>
          <a:bodyPr/>
          <a:lstStyle/>
          <a:p>
            <a:r>
              <a:rPr lang="es-ES" dirty="0"/>
              <a:t>XGBOOST: 1st </a:t>
            </a:r>
            <a:r>
              <a:rPr lang="es-ES" dirty="0" err="1"/>
              <a:t>attempt</a:t>
            </a:r>
            <a:r>
              <a:rPr lang="es-ES" dirty="0"/>
              <a:t> vs </a:t>
            </a:r>
            <a:r>
              <a:rPr lang="es-ES" dirty="0" err="1"/>
              <a:t>hyperparameter</a:t>
            </a:r>
            <a:r>
              <a:rPr lang="es-ES" dirty="0"/>
              <a:t> </a:t>
            </a:r>
            <a:r>
              <a:rPr lang="es-ES" dirty="0" err="1"/>
              <a:t>tuning</a:t>
            </a:r>
            <a:endParaRPr lang="es-ES" dirty="0"/>
          </a:p>
        </p:txBody>
      </p:sp>
      <p:pic>
        <p:nvPicPr>
          <p:cNvPr id="10" name="Content Placeholder 9" descr="A graph of a line&#10;&#10;Description automatically generated">
            <a:extLst>
              <a:ext uri="{FF2B5EF4-FFF2-40B4-BE49-F238E27FC236}">
                <a16:creationId xmlns:a16="http://schemas.microsoft.com/office/drawing/2014/main" id="{1C87C420-7319-C85B-A94C-21E654A226D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750" y="1419622"/>
            <a:ext cx="3752270" cy="2923778"/>
          </a:xfrm>
        </p:spPr>
      </p:pic>
      <p:pic>
        <p:nvPicPr>
          <p:cNvPr id="16" name="Content Placeholder 15" descr="A graph of a graph&#10;&#10;Description automatically generated">
            <a:extLst>
              <a:ext uri="{FF2B5EF4-FFF2-40B4-BE49-F238E27FC236}">
                <a16:creationId xmlns:a16="http://schemas.microsoft.com/office/drawing/2014/main" id="{665FF586-6A09-D97C-E2CE-86AB35F9178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2806" y="1419622"/>
            <a:ext cx="3752270" cy="2923778"/>
          </a:xfrm>
        </p:spPr>
      </p:pic>
    </p:spTree>
    <p:extLst>
      <p:ext uri="{BB962C8B-B14F-4D97-AF65-F5344CB8AC3E}">
        <p14:creationId xmlns:p14="http://schemas.microsoft.com/office/powerpoint/2010/main" val="14568133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4A1F589-6167-D54C-3F2C-09C7078E7C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D16CF2-539E-4A3D-92C5-0BF2F20C4B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388" y="1072634"/>
            <a:ext cx="2271985" cy="275693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/>
            <a:r>
              <a:rPr lang="en-US" sz="17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XGBOOST: 1st attempt vs hyperparameter tuning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E475056-B0EB-44BE-8568-61ABEFB2E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4950" y="0"/>
            <a:ext cx="6099050" cy="51435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2C8E2EC-73A4-48C2-B4D7-D7726BD90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052478" y="0"/>
            <a:ext cx="0" cy="514350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E82ABBDC-7A44-4AE8-A04F-B5495481B9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671214" y="2396848"/>
            <a:ext cx="5143500" cy="349805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D9A350-FD84-E8DA-5D1A-CDEC8EB1AE72}"/>
              </a:ext>
            </a:extLst>
          </p:cNvPr>
          <p:cNvSpPr>
            <a:spLocks/>
          </p:cNvSpPr>
          <p:nvPr/>
        </p:nvSpPr>
        <p:spPr>
          <a:xfrm>
            <a:off x="3790781" y="1736027"/>
            <a:ext cx="2232418" cy="1430144"/>
          </a:xfrm>
          <a:prstGeom prst="rect">
            <a:avLst/>
          </a:prstGeom>
        </p:spPr>
        <p:txBody>
          <a:bodyPr/>
          <a:lstStyle/>
          <a:p>
            <a:pPr defTabSz="278892">
              <a:spcAft>
                <a:spcPts val="600"/>
              </a:spcAft>
            </a:pPr>
            <a:r>
              <a:rPr lang="es-ES" sz="1098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Metrics</a:t>
            </a:r>
            <a:r>
              <a:rPr lang="es-ES" sz="1098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s-ES" sz="1098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got</a:t>
            </a:r>
            <a:r>
              <a:rPr lang="es-ES" sz="1098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s-ES" sz="1098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only</a:t>
            </a:r>
            <a:r>
              <a:rPr lang="es-ES" sz="1098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s-ES" sz="1098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slightly</a:t>
            </a:r>
            <a:r>
              <a:rPr lang="es-ES" sz="1098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s-ES" sz="1098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better</a:t>
            </a:r>
            <a:endParaRPr lang="es-ES" sz="1098" b="1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defTabSz="278892">
              <a:spcAft>
                <a:spcPts val="600"/>
              </a:spcAft>
            </a:pPr>
            <a:r>
              <a:rPr lang="es-ES" sz="1098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Accuracy</a:t>
            </a:r>
            <a:r>
              <a:rPr lang="es-ES" sz="1098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 60%</a:t>
            </a:r>
          </a:p>
          <a:p>
            <a:pPr defTabSz="278892">
              <a:spcAft>
                <a:spcPts val="600"/>
              </a:spcAft>
            </a:pPr>
            <a:r>
              <a:rPr lang="es-ES" sz="1098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F1: 62%</a:t>
            </a:r>
            <a:endParaRPr lang="es-E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CB07F73-163A-F9BC-74EA-9A084ADD4697}"/>
              </a:ext>
            </a:extLst>
          </p:cNvPr>
          <p:cNvSpPr>
            <a:spLocks/>
          </p:cNvSpPr>
          <p:nvPr/>
        </p:nvSpPr>
        <p:spPr>
          <a:xfrm>
            <a:off x="6092963" y="1736027"/>
            <a:ext cx="2232418" cy="1430143"/>
          </a:xfrm>
          <a:prstGeom prst="rect">
            <a:avLst/>
          </a:prstGeom>
        </p:spPr>
        <p:txBody>
          <a:bodyPr/>
          <a:lstStyle/>
          <a:p>
            <a:pPr defTabSz="278892">
              <a:spcAft>
                <a:spcPts val="600"/>
              </a:spcAft>
            </a:pPr>
            <a:r>
              <a:rPr lang="es-ES" sz="1098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Accuracy</a:t>
            </a:r>
            <a:r>
              <a:rPr lang="es-ES" sz="1098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 65%</a:t>
            </a:r>
          </a:p>
          <a:p>
            <a:pPr defTabSz="278892">
              <a:spcAft>
                <a:spcPts val="600"/>
              </a:spcAft>
            </a:pPr>
            <a:r>
              <a:rPr lang="es-ES" sz="1098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F1: 62%</a:t>
            </a:r>
          </a:p>
          <a:p>
            <a:pPr>
              <a:spcAft>
                <a:spcPts val="600"/>
              </a:spcAft>
            </a:pP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884816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01582-7806-80D9-DD5B-8EF4E2F23A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7584" y="457200"/>
            <a:ext cx="7992888" cy="1428750"/>
          </a:xfrm>
        </p:spPr>
        <p:txBody>
          <a:bodyPr/>
          <a:lstStyle/>
          <a:p>
            <a:r>
              <a:rPr lang="es-ES" dirty="0"/>
              <a:t>SVM: linear </a:t>
            </a:r>
            <a:r>
              <a:rPr lang="es-ES" dirty="0" err="1"/>
              <a:t>model</a:t>
            </a:r>
            <a:r>
              <a:rPr lang="es-ES" dirty="0"/>
              <a:t> vs RBF </a:t>
            </a:r>
            <a:r>
              <a:rPr lang="es-ES" dirty="0" err="1"/>
              <a:t>Kernel</a:t>
            </a:r>
            <a:r>
              <a:rPr lang="es-ES" dirty="0"/>
              <a:t> with </a:t>
            </a:r>
            <a:r>
              <a:rPr lang="es-ES" dirty="0" err="1"/>
              <a:t>RandomizedSearchCV</a:t>
            </a:r>
            <a:endParaRPr lang="es-E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EE5537-8C4B-9586-E6DF-506EB15B7C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55576" y="782955"/>
            <a:ext cx="3657600" cy="2343151"/>
          </a:xfrm>
        </p:spPr>
        <p:txBody>
          <a:bodyPr/>
          <a:lstStyle/>
          <a:p>
            <a:r>
              <a:rPr lang="es-ES" dirty="0" err="1"/>
              <a:t>Accuracy</a:t>
            </a:r>
            <a:r>
              <a:rPr lang="es-ES" dirty="0"/>
              <a:t>: 68%</a:t>
            </a:r>
          </a:p>
          <a:p>
            <a:endParaRPr lang="es-E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FC4AF2-EF9F-AC09-2BC5-55CAE110DA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67944" y="782956"/>
            <a:ext cx="3657600" cy="2343150"/>
          </a:xfrm>
        </p:spPr>
        <p:txBody>
          <a:bodyPr/>
          <a:lstStyle/>
          <a:p>
            <a:r>
              <a:rPr lang="es-ES" dirty="0" err="1"/>
              <a:t>Accuracy</a:t>
            </a:r>
            <a:r>
              <a:rPr lang="es-ES" dirty="0"/>
              <a:t>: 69% </a:t>
            </a:r>
          </a:p>
          <a:p>
            <a:endParaRPr lang="es-ES" dirty="0"/>
          </a:p>
        </p:txBody>
      </p:sp>
      <p:pic>
        <p:nvPicPr>
          <p:cNvPr id="6" name="Picture 5" descr="A graph of a line&#10;&#10;Description automatically generated">
            <a:extLst>
              <a:ext uri="{FF2B5EF4-FFF2-40B4-BE49-F238E27FC236}">
                <a16:creationId xmlns:a16="http://schemas.microsoft.com/office/drawing/2014/main" id="{044ECE16-7CD0-DD6B-ACA8-ED36B5F316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2094688"/>
            <a:ext cx="3696499" cy="2880320"/>
          </a:xfrm>
          <a:prstGeom prst="rect">
            <a:avLst/>
          </a:prstGeom>
        </p:spPr>
      </p:pic>
      <p:pic>
        <p:nvPicPr>
          <p:cNvPr id="8" name="Picture 7" descr="A graph of a line&#10;&#10;Description automatically generated with medium confidence">
            <a:extLst>
              <a:ext uri="{FF2B5EF4-FFF2-40B4-BE49-F238E27FC236}">
                <a16:creationId xmlns:a16="http://schemas.microsoft.com/office/drawing/2014/main" id="{F3716452-B25E-609A-8EBA-96130E0298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944" y="2070472"/>
            <a:ext cx="3720480" cy="2928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3247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ECA61C-F555-84E5-DB81-49A4F32687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BF762E-C03F-2302-0ACF-117FC59463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7584" y="457200"/>
            <a:ext cx="7992888" cy="1428750"/>
          </a:xfrm>
        </p:spPr>
        <p:txBody>
          <a:bodyPr/>
          <a:lstStyle/>
          <a:p>
            <a:r>
              <a:rPr lang="es-ES" dirty="0"/>
              <a:t>SVM: linear </a:t>
            </a:r>
            <a:r>
              <a:rPr lang="es-ES" dirty="0" err="1"/>
              <a:t>model</a:t>
            </a:r>
            <a:r>
              <a:rPr lang="es-ES" dirty="0"/>
              <a:t> vs RBF </a:t>
            </a:r>
            <a:r>
              <a:rPr lang="es-ES" dirty="0" err="1"/>
              <a:t>Kernel</a:t>
            </a:r>
            <a:r>
              <a:rPr lang="es-ES" dirty="0"/>
              <a:t> with </a:t>
            </a:r>
            <a:r>
              <a:rPr lang="es-ES" dirty="0" err="1"/>
              <a:t>RandomizedSearchCV</a:t>
            </a:r>
            <a:endParaRPr lang="es-ES" dirty="0"/>
          </a:p>
        </p:txBody>
      </p:sp>
      <p:pic>
        <p:nvPicPr>
          <p:cNvPr id="12" name="Content Placeholder 11" descr="A graph showing the difference between a certain number and a certain number&#10;&#10;Description automatically generated with medium confidence">
            <a:extLst>
              <a:ext uri="{FF2B5EF4-FFF2-40B4-BE49-F238E27FC236}">
                <a16:creationId xmlns:a16="http://schemas.microsoft.com/office/drawing/2014/main" id="{8099D984-98AA-D9E5-2921-3D1E930735D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1750293"/>
            <a:ext cx="3626235" cy="3014515"/>
          </a:xfrm>
        </p:spPr>
      </p:pic>
      <p:pic>
        <p:nvPicPr>
          <p:cNvPr id="14" name="Content Placeholder 13" descr="A graph of confusion matrix&#10;&#10;Description automatically generated">
            <a:extLst>
              <a:ext uri="{FF2B5EF4-FFF2-40B4-BE49-F238E27FC236}">
                <a16:creationId xmlns:a16="http://schemas.microsoft.com/office/drawing/2014/main" id="{177A0606-E22B-3795-9B5F-C052FAA27CA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4468" y="1750293"/>
            <a:ext cx="3830946" cy="3014515"/>
          </a:xfrm>
        </p:spPr>
      </p:pic>
    </p:spTree>
    <p:extLst>
      <p:ext uri="{BB962C8B-B14F-4D97-AF65-F5344CB8AC3E}">
        <p14:creationId xmlns:p14="http://schemas.microsoft.com/office/powerpoint/2010/main" val="355620597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F42BE4-5982-8601-EF2B-3F8A4A498B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E7CC7B-8B2C-A941-7CF8-2E60F45259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7584" y="457200"/>
            <a:ext cx="7992888" cy="1428750"/>
          </a:xfrm>
        </p:spPr>
        <p:txBody>
          <a:bodyPr/>
          <a:lstStyle/>
          <a:p>
            <a:r>
              <a:rPr lang="es-ES" dirty="0"/>
              <a:t>SVM: linear </a:t>
            </a:r>
            <a:r>
              <a:rPr lang="es-ES" dirty="0" err="1"/>
              <a:t>model</a:t>
            </a:r>
            <a:r>
              <a:rPr lang="es-ES" dirty="0"/>
              <a:t> vs RBF </a:t>
            </a:r>
            <a:r>
              <a:rPr lang="es-ES" dirty="0" err="1"/>
              <a:t>Kernel</a:t>
            </a:r>
            <a:r>
              <a:rPr lang="es-ES" dirty="0"/>
              <a:t> with </a:t>
            </a:r>
            <a:r>
              <a:rPr lang="es-ES" dirty="0" err="1"/>
              <a:t>RandomizedSearchCV</a:t>
            </a:r>
            <a:endParaRPr lang="es-ES" dirty="0"/>
          </a:p>
        </p:txBody>
      </p:sp>
      <p:pic>
        <p:nvPicPr>
          <p:cNvPr id="8" name="Content Placeholder 7" descr="A graph of a graph&#10;&#10;Description automatically generated">
            <a:extLst>
              <a:ext uri="{FF2B5EF4-FFF2-40B4-BE49-F238E27FC236}">
                <a16:creationId xmlns:a16="http://schemas.microsoft.com/office/drawing/2014/main" id="{F7F6CAEA-97EF-67D6-B5AF-F3731F9F2A3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723886"/>
            <a:ext cx="3936499" cy="3067330"/>
          </a:xfrm>
        </p:spPr>
      </p:pic>
      <p:pic>
        <p:nvPicPr>
          <p:cNvPr id="10" name="Content Placeholder 9" descr="A graph with a line&#10;&#10;Description automatically generated">
            <a:extLst>
              <a:ext uri="{FF2B5EF4-FFF2-40B4-BE49-F238E27FC236}">
                <a16:creationId xmlns:a16="http://schemas.microsoft.com/office/drawing/2014/main" id="{07B7599A-66CA-9A6E-8D02-40CED2D9EE9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2568" y="1762522"/>
            <a:ext cx="3847439" cy="3028694"/>
          </a:xfrm>
        </p:spPr>
      </p:pic>
    </p:spTree>
    <p:extLst>
      <p:ext uri="{BB962C8B-B14F-4D97-AF65-F5344CB8AC3E}">
        <p14:creationId xmlns:p14="http://schemas.microsoft.com/office/powerpoint/2010/main" val="5267519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with red and green lines&#10;&#10;Description automatically generated">
            <a:extLst>
              <a:ext uri="{FF2B5EF4-FFF2-40B4-BE49-F238E27FC236}">
                <a16:creationId xmlns:a16="http://schemas.microsoft.com/office/drawing/2014/main" id="{D1AD54EA-71C1-0BA4-40B8-2A25E3B5D8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1946" y="596642"/>
            <a:ext cx="5340107" cy="3950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366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A75DC36-E629-30E0-F96A-0139DB57D400}"/>
              </a:ext>
            </a:extLst>
          </p:cNvPr>
          <p:cNvSpPr txBox="1"/>
          <p:nvPr/>
        </p:nvSpPr>
        <p:spPr>
          <a:xfrm>
            <a:off x="482394" y="2000249"/>
            <a:ext cx="2732755" cy="24122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r>
              <a:rPr lang="en-US" sz="2400" cap="small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Took awhile…</a:t>
            </a:r>
          </a:p>
        </p:txBody>
      </p:sp>
      <p:pic>
        <p:nvPicPr>
          <p:cNvPr id="3" name="Picture 2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FADCAACD-8502-15D5-6B1A-C337CA2378F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54" r="7469" b="1"/>
          <a:stretch/>
        </p:blipFill>
        <p:spPr>
          <a:xfrm>
            <a:off x="3473245" y="483829"/>
            <a:ext cx="5187475" cy="3935810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8149211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the united states&#10;&#10;Description automatically generated">
            <a:extLst>
              <a:ext uri="{FF2B5EF4-FFF2-40B4-BE49-F238E27FC236}">
                <a16:creationId xmlns:a16="http://schemas.microsoft.com/office/drawing/2014/main" id="{21492D0E-9835-024A-1A03-0A8364B4F7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5450" y="0"/>
            <a:ext cx="513309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13857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D0E39B-8A95-95CB-3E84-60C68F1D83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059" y="457200"/>
            <a:ext cx="7429499" cy="1101436"/>
          </a:xfrm>
        </p:spPr>
        <p:txBody>
          <a:bodyPr>
            <a:normAutofit/>
          </a:bodyPr>
          <a:lstStyle/>
          <a:p>
            <a:r>
              <a:rPr lang="es-ES" dirty="0" err="1"/>
              <a:t>Which</a:t>
            </a:r>
            <a:r>
              <a:rPr lang="es-ES" dirty="0"/>
              <a:t> </a:t>
            </a:r>
            <a:r>
              <a:rPr lang="es-ES" dirty="0" err="1"/>
              <a:t>model</a:t>
            </a:r>
            <a:r>
              <a:rPr lang="es-ES" dirty="0"/>
              <a:t> </a:t>
            </a:r>
            <a:r>
              <a:rPr lang="es-ES" dirty="0" err="1"/>
              <a:t>worked</a:t>
            </a:r>
            <a:r>
              <a:rPr lang="es-ES" dirty="0"/>
              <a:t> </a:t>
            </a:r>
            <a:r>
              <a:rPr lang="es-ES" dirty="0" err="1"/>
              <a:t>best</a:t>
            </a:r>
            <a:r>
              <a:rPr lang="es-ES" dirty="0"/>
              <a:t> in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end</a:t>
            </a:r>
            <a:r>
              <a:rPr lang="es-ES" dirty="0"/>
              <a:t>?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B7DE54D-866D-E9B6-CB42-EB75EB16FD2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5167361"/>
              </p:ext>
            </p:extLst>
          </p:nvPr>
        </p:nvGraphicFramePr>
        <p:xfrm>
          <a:off x="856059" y="1714500"/>
          <a:ext cx="7429500" cy="25405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53614832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703C7-3271-63A0-5C83-282C5459D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Recall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dirty="0" err="1"/>
              <a:t>arguably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best</a:t>
            </a:r>
            <a:r>
              <a:rPr lang="es-ES" dirty="0"/>
              <a:t> </a:t>
            </a:r>
            <a:r>
              <a:rPr lang="es-ES" dirty="0" err="1"/>
              <a:t>metric</a:t>
            </a:r>
            <a:r>
              <a:rPr lang="es-ES" dirty="0"/>
              <a:t> in this case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5A11D7-6F50-E834-EE74-3840FB03A4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err="1"/>
              <a:t>Why</a:t>
            </a:r>
            <a:r>
              <a:rPr lang="es-ES" dirty="0"/>
              <a:t>?</a:t>
            </a:r>
          </a:p>
          <a:p>
            <a:r>
              <a:rPr lang="es-ES" dirty="0" err="1"/>
              <a:t>Recall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best</a:t>
            </a:r>
            <a:r>
              <a:rPr lang="es-ES" dirty="0"/>
              <a:t> </a:t>
            </a:r>
            <a:r>
              <a:rPr lang="es-ES" dirty="0" err="1"/>
              <a:t>because</a:t>
            </a:r>
            <a:r>
              <a:rPr lang="es-ES" dirty="0"/>
              <a:t> </a:t>
            </a:r>
            <a:r>
              <a:rPr lang="en-CA" dirty="0"/>
              <a:t>the cost of false positives is low. </a:t>
            </a:r>
          </a:p>
          <a:p>
            <a:r>
              <a:rPr lang="en-CA" dirty="0"/>
              <a:t>If someone is overweight and is falsely classified as ‘obese’, the worst thing to happen is that their doctor would tell them to take their weight more seriously.</a:t>
            </a:r>
          </a:p>
          <a:p>
            <a:r>
              <a:rPr lang="en-CA" dirty="0"/>
              <a:t>This differs from other health-related models where the </a:t>
            </a:r>
            <a:r>
              <a:rPr lang="en-CA" dirty="0" err="1"/>
              <a:t>the</a:t>
            </a:r>
            <a:r>
              <a:rPr lang="en-CA" dirty="0"/>
              <a:t> cost of a false positive could potentially lead to unnecessary, treatments like medication or surgery.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2561582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number of countries/regions&#10;&#10;Description automatically generated with medium confidence">
            <a:extLst>
              <a:ext uri="{FF2B5EF4-FFF2-40B4-BE49-F238E27FC236}">
                <a16:creationId xmlns:a16="http://schemas.microsoft.com/office/drawing/2014/main" id="{1A25FFC1-BAEB-B33D-77A6-D69E27ECE3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5450" y="0"/>
            <a:ext cx="513309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6682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walking across a crosswalk&#10;&#10;Description automatically generated">
            <a:extLst>
              <a:ext uri="{FF2B5EF4-FFF2-40B4-BE49-F238E27FC236}">
                <a16:creationId xmlns:a16="http://schemas.microsoft.com/office/drawing/2014/main" id="{1C551052-FDF6-BCB6-C440-EBA06EE8E2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082" y="0"/>
            <a:ext cx="487183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5388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map of the world&#10;&#10;Description automatically generated">
            <a:extLst>
              <a:ext uri="{FF2B5EF4-FFF2-40B4-BE49-F238E27FC236}">
                <a16:creationId xmlns:a16="http://schemas.microsoft.com/office/drawing/2014/main" id="{59B35902-32D5-8C5F-ADEB-FFF167D902D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74" b="10339"/>
          <a:stretch/>
        </p:blipFill>
        <p:spPr>
          <a:xfrm>
            <a:off x="20" y="10"/>
            <a:ext cx="9143980" cy="5143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1354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BBCF05-C346-7A6D-2130-EEA5B7B018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9672" y="195486"/>
            <a:ext cx="5057825" cy="1428750"/>
          </a:xfrm>
        </p:spPr>
        <p:txBody>
          <a:bodyPr vert="horz" lIns="91440" tIns="45720" rIns="91440" bIns="45720" rtlCol="0">
            <a:normAutofit/>
          </a:bodyPr>
          <a:lstStyle/>
          <a:p>
            <a:pPr algn="ctr" defTabSz="457200"/>
            <a:r>
              <a:rPr lang="en-US" sz="4400" dirty="0">
                <a:solidFill>
                  <a:schemeClr val="tx1"/>
                </a:soli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dataset</a:t>
            </a:r>
          </a:p>
        </p:txBody>
      </p:sp>
      <p:pic>
        <p:nvPicPr>
          <p:cNvPr id="5" name="Picture 4" descr="A graph of obese and obese&#10;&#10;Description automatically generated">
            <a:extLst>
              <a:ext uri="{FF2B5EF4-FFF2-40B4-BE49-F238E27FC236}">
                <a16:creationId xmlns:a16="http://schemas.microsoft.com/office/drawing/2014/main" id="{BF0D331F-EDEC-C753-B40F-9C0F0478FD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882170"/>
            <a:ext cx="3816424" cy="2805072"/>
          </a:xfrm>
          <a:prstGeom prst="rect">
            <a:avLst/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9774BF-1D8A-1981-8AD0-925FB5A0AE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4618" y="1882170"/>
            <a:ext cx="4649869" cy="2805072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defTabSz="457200">
              <a:spcAft>
                <a:spcPts val="600"/>
              </a:spcAft>
              <a:buClr>
                <a:schemeClr val="tx1"/>
              </a:buClr>
              <a:buNone/>
            </a:pPr>
            <a:r>
              <a:rPr lang="en-US" sz="2400" dirty="0"/>
              <a:t>Categorical variables with records of (60920, 16)</a:t>
            </a:r>
          </a:p>
          <a:p>
            <a:pPr marL="0" indent="0" defTabSz="457200">
              <a:spcAft>
                <a:spcPts val="600"/>
              </a:spcAft>
              <a:buClr>
                <a:schemeClr val="tx1"/>
              </a:buClr>
              <a:buNone/>
            </a:pPr>
            <a:r>
              <a:rPr lang="en-US" sz="2400" dirty="0"/>
              <a:t>Unbalanced: </a:t>
            </a:r>
          </a:p>
          <a:p>
            <a:pPr marL="0" indent="0" defTabSz="457200">
              <a:spcAft>
                <a:spcPts val="600"/>
              </a:spcAft>
              <a:buClr>
                <a:schemeClr val="tx1"/>
              </a:buClr>
              <a:buNone/>
            </a:pPr>
            <a:r>
              <a:rPr lang="de-DE" sz="2400" dirty="0"/>
              <a:t>Not obese: 41906</a:t>
            </a:r>
          </a:p>
          <a:p>
            <a:pPr marL="0" indent="0" defTabSz="457200">
              <a:spcAft>
                <a:spcPts val="600"/>
              </a:spcAft>
              <a:buClr>
                <a:schemeClr val="tx1"/>
              </a:buClr>
              <a:buNone/>
            </a:pPr>
            <a:r>
              <a:rPr lang="de-DE" sz="2400" dirty="0"/>
              <a:t>Obesese: 19014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802115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8B384-E9BC-C22E-0949-32C7A765C6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575" y="123478"/>
            <a:ext cx="4680520" cy="1017240"/>
          </a:xfrm>
        </p:spPr>
        <p:txBody>
          <a:bodyPr>
            <a:normAutofit/>
          </a:bodyPr>
          <a:lstStyle/>
          <a:p>
            <a:r>
              <a:rPr lang="es-ES" dirty="0" err="1">
                <a:solidFill>
                  <a:schemeClr val="tx1"/>
                </a:solidFill>
              </a:rPr>
              <a:t>Categorical</a:t>
            </a:r>
            <a:r>
              <a:rPr lang="es-ES" dirty="0">
                <a:solidFill>
                  <a:schemeClr val="tx1"/>
                </a:solidFill>
              </a:rPr>
              <a:t>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79C2BF-209E-A0EC-EE5B-9DE8FF9330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5575" y="843558"/>
            <a:ext cx="5112569" cy="429994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s-ES" sz="1200" b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Province</a:t>
            </a:r>
            <a:endParaRPr lang="es-ES" sz="1200" b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r>
              <a:rPr lang="es-ES" sz="1200" b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Sex</a:t>
            </a:r>
          </a:p>
          <a:p>
            <a:pPr>
              <a:lnSpc>
                <a:spcPct val="90000"/>
              </a:lnSpc>
            </a:pPr>
            <a:r>
              <a:rPr lang="es-ES" sz="1200" b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Marital status </a:t>
            </a:r>
          </a:p>
          <a:p>
            <a:pPr>
              <a:lnSpc>
                <a:spcPct val="90000"/>
              </a:lnSpc>
            </a:pPr>
            <a:r>
              <a:rPr lang="es-ES" sz="1200" b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Age</a:t>
            </a:r>
          </a:p>
          <a:p>
            <a:pPr>
              <a:lnSpc>
                <a:spcPct val="90000"/>
              </a:lnSpc>
            </a:pPr>
            <a:r>
              <a:rPr lang="es-ES" sz="1200" b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Working</a:t>
            </a:r>
            <a:r>
              <a:rPr lang="es-ES" sz="1200" b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s-ES" sz="1200" b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past</a:t>
            </a:r>
            <a:r>
              <a:rPr lang="es-ES" sz="1200" b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12</a:t>
            </a:r>
            <a:r>
              <a:rPr lang="es-ES" sz="12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" sz="1200" b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months</a:t>
            </a:r>
            <a:r>
              <a:rPr lang="es-ES" sz="1200" b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>
              <a:lnSpc>
                <a:spcPct val="90000"/>
              </a:lnSpc>
            </a:pPr>
            <a:r>
              <a:rPr lang="es-ES" sz="1200" b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Education</a:t>
            </a:r>
            <a:r>
              <a:rPr lang="es-ES" sz="1200" b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" sz="1200" b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level</a:t>
            </a:r>
            <a:r>
              <a:rPr lang="es-ES" sz="1200" b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          </a:t>
            </a:r>
            <a:endParaRPr lang="es-ES" sz="12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r>
              <a:rPr lang="es-ES" sz="1200" b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Perceived</a:t>
            </a:r>
            <a:r>
              <a:rPr lang="es-ES" sz="1200" b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" sz="1200" b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life</a:t>
            </a:r>
            <a:r>
              <a:rPr lang="es-ES" sz="12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" sz="1200" b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stress</a:t>
            </a:r>
            <a:endParaRPr lang="es-ES" sz="12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r>
              <a:rPr lang="es-ES" sz="1200" b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Smoker</a:t>
            </a:r>
            <a:r>
              <a:rPr lang="es-ES" sz="1200" b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lnSpc>
                <a:spcPct val="90000"/>
              </a:lnSpc>
            </a:pPr>
            <a:r>
              <a:rPr lang="es-ES" sz="1200" b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Drinker</a:t>
            </a:r>
            <a:r>
              <a:rPr lang="es-ES" sz="1200" b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s-ES" sz="1200" b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past</a:t>
            </a:r>
            <a:r>
              <a:rPr lang="es-ES" sz="1200" b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12</a:t>
            </a:r>
            <a:r>
              <a:rPr lang="es-ES" sz="12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" sz="1200" b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months</a:t>
            </a:r>
            <a:r>
              <a:rPr lang="es-ES" sz="12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s-ES" sz="1200" b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r>
              <a:rPr lang="es-ES" sz="1200" b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Physical</a:t>
            </a:r>
            <a:r>
              <a:rPr lang="es-ES" sz="1200" b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" sz="1200" b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activity</a:t>
            </a:r>
            <a:r>
              <a:rPr lang="es-ES" sz="1200" b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       </a:t>
            </a:r>
          </a:p>
          <a:p>
            <a:pPr>
              <a:lnSpc>
                <a:spcPct val="90000"/>
              </a:lnSpc>
            </a:pPr>
            <a:r>
              <a:rPr lang="es-ES" sz="1200" b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Has a regular</a:t>
            </a:r>
            <a:r>
              <a:rPr lang="es-ES" sz="12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" sz="1200" b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healthcare</a:t>
            </a:r>
            <a:r>
              <a:rPr lang="es-ES" sz="12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" sz="1200" b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provider</a:t>
            </a:r>
            <a:r>
              <a:rPr lang="es-ES" sz="1200" b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lnSpc>
                <a:spcPct val="90000"/>
              </a:lnSpc>
            </a:pPr>
            <a:r>
              <a:rPr lang="es-ES" sz="1200" b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Immigrant</a:t>
            </a:r>
            <a:r>
              <a:rPr lang="es-ES" sz="1200" b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lnSpc>
                <a:spcPct val="90000"/>
              </a:lnSpc>
            </a:pPr>
            <a:r>
              <a:rPr lang="es-ES" sz="1200" b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Cultural </a:t>
            </a:r>
            <a:r>
              <a:rPr lang="es-ES" sz="1200" b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or</a:t>
            </a:r>
            <a:r>
              <a:rPr lang="es-ES" sz="1200" b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racial</a:t>
            </a:r>
            <a:r>
              <a:rPr lang="es-ES" sz="12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" sz="1200" b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background</a:t>
            </a:r>
            <a:r>
              <a:rPr lang="es-ES" sz="1200" b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      </a:t>
            </a:r>
          </a:p>
          <a:p>
            <a:pPr>
              <a:lnSpc>
                <a:spcPct val="90000"/>
              </a:lnSpc>
            </a:pPr>
            <a:r>
              <a:rPr lang="es-ES" sz="1200" b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Food</a:t>
            </a:r>
            <a:r>
              <a:rPr lang="es-ES" sz="1200" b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" sz="1200" b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security</a:t>
            </a:r>
            <a:endParaRPr lang="es-ES" sz="1200" b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r>
              <a:rPr lang="es-ES" sz="1200" b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Personal </a:t>
            </a:r>
            <a:r>
              <a:rPr lang="es-ES" sz="1200" b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income</a:t>
            </a:r>
            <a:endParaRPr lang="es-ES" sz="1200" b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endParaRPr lang="es-ES" sz="500" dirty="0"/>
          </a:p>
        </p:txBody>
      </p:sp>
      <p:pic>
        <p:nvPicPr>
          <p:cNvPr id="14" name="Picture 13" descr="Desk with stethoscope and computer keyboard">
            <a:extLst>
              <a:ext uri="{FF2B5EF4-FFF2-40B4-BE49-F238E27FC236}">
                <a16:creationId xmlns:a16="http://schemas.microsoft.com/office/drawing/2014/main" id="{1974362C-CA7C-1267-98C8-4A2ED70612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542" r="5591"/>
          <a:stretch/>
        </p:blipFill>
        <p:spPr>
          <a:xfrm>
            <a:off x="6409636" y="10"/>
            <a:ext cx="2609642" cy="5143490"/>
          </a:xfrm>
          <a:prstGeom prst="rect">
            <a:avLst/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164053630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DD1DAD52-B525-46B5-8E87-60EE23581B9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TM03457485[[fn=Mesh]]</Template>
  <TotalTime>1004</TotalTime>
  <Words>589</Words>
  <Application>Microsoft Office PowerPoint</Application>
  <PresentationFormat>On-screen Show (16:9)</PresentationFormat>
  <Paragraphs>91</Paragraphs>
  <Slides>41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6" baseType="lpstr">
      <vt:lpstr>Arial</vt:lpstr>
      <vt:lpstr>Calibri</vt:lpstr>
      <vt:lpstr>Century Gothic</vt:lpstr>
      <vt:lpstr>Times New Roman</vt:lpstr>
      <vt:lpstr>Mesh</vt:lpstr>
      <vt:lpstr>Predicting Obesity</vt:lpstr>
      <vt:lpstr>Key Questions for Presentation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dataset</vt:lpstr>
      <vt:lpstr>Categorical Variables</vt:lpstr>
      <vt:lpstr>PowerPoint Presentation</vt:lpstr>
      <vt:lpstr>PowerPoint Presentation</vt:lpstr>
      <vt:lpstr>Machine Learning Models Used</vt:lpstr>
      <vt:lpstr>PowerPoint Presentation</vt:lpstr>
      <vt:lpstr>Feature Importance: random forest</vt:lpstr>
      <vt:lpstr>Feature importance: xgboost</vt:lpstr>
      <vt:lpstr>PowerPoint Presentation</vt:lpstr>
      <vt:lpstr>PowerPoint Presentation</vt:lpstr>
      <vt:lpstr>Logistic regression: 1st attempt default</vt:lpstr>
      <vt:lpstr>Logistic regression: 1st attempt default</vt:lpstr>
      <vt:lpstr>Logistic regression: final attempt ‘weighted’</vt:lpstr>
      <vt:lpstr>Logistic regression: First attempt ‘balanced:  - true positives increased drastically but so did false positives. False negatives decreased but so did true negatives</vt:lpstr>
      <vt:lpstr>Decision trees model: 1st attempt</vt:lpstr>
      <vt:lpstr>Decision trees model: 1st attempt</vt:lpstr>
      <vt:lpstr>Decision trees model: parameter grid</vt:lpstr>
      <vt:lpstr>Decision tree: parameter grid</vt:lpstr>
      <vt:lpstr>PowerPoint Presentation</vt:lpstr>
      <vt:lpstr>PowerPoint Presentation</vt:lpstr>
      <vt:lpstr>Decision trees: recursive elimination</vt:lpstr>
      <vt:lpstr>Random forest model: 1st attempt</vt:lpstr>
      <vt:lpstr>Random forest model: SMOTE TO BALANCE CLASSES</vt:lpstr>
      <vt:lpstr>Random forest: 1st attempt compared to smote</vt:lpstr>
      <vt:lpstr>XGBOOST: 1st attempt vs hyperparameter tuning</vt:lpstr>
      <vt:lpstr>XGBOOST: 1st attempt vs hyperparameter tuning</vt:lpstr>
      <vt:lpstr>XGBOOST: 1st attempt vs hyperparameter tuning</vt:lpstr>
      <vt:lpstr>SVM: linear model vs RBF Kernel with RandomizedSearchCV</vt:lpstr>
      <vt:lpstr>SVM: linear model vs RBF Kernel with RandomizedSearchCV</vt:lpstr>
      <vt:lpstr>SVM: linear model vs RBF Kernel with RandomizedSearchCV</vt:lpstr>
      <vt:lpstr>PowerPoint Presentation</vt:lpstr>
      <vt:lpstr>PowerPoint Presentation</vt:lpstr>
      <vt:lpstr>Which model worked best in the end?</vt:lpstr>
      <vt:lpstr>Recall is arguably the best metric in this case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</dc:title>
  <dc:creator>Eric Vadeboncoeur</dc:creator>
  <cp:lastModifiedBy>Dustin White</cp:lastModifiedBy>
  <cp:revision>47</cp:revision>
  <dcterms:created xsi:type="dcterms:W3CDTF">2019-07-30T02:05:01Z</dcterms:created>
  <dcterms:modified xsi:type="dcterms:W3CDTF">2024-03-01T16:08:23Z</dcterms:modified>
</cp:coreProperties>
</file>